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70" r:id="rId3"/>
    <p:sldId id="414" r:id="rId4"/>
    <p:sldId id="410" r:id="rId5"/>
    <p:sldId id="411" r:id="rId6"/>
    <p:sldId id="412" r:id="rId7"/>
    <p:sldId id="413" r:id="rId8"/>
    <p:sldId id="398" r:id="rId9"/>
    <p:sldId id="405" r:id="rId10"/>
    <p:sldId id="409" r:id="rId11"/>
    <p:sldId id="415" r:id="rId12"/>
    <p:sldId id="384" r:id="rId13"/>
    <p:sldId id="386" r:id="rId14"/>
    <p:sldId id="404" r:id="rId15"/>
    <p:sldId id="377" r:id="rId16"/>
    <p:sldId id="379" r:id="rId17"/>
    <p:sldId id="378" r:id="rId18"/>
    <p:sldId id="387" r:id="rId19"/>
    <p:sldId id="375" r:id="rId20"/>
    <p:sldId id="271" r:id="rId21"/>
    <p:sldId id="388" r:id="rId22"/>
    <p:sldId id="389" r:id="rId23"/>
    <p:sldId id="403" r:id="rId24"/>
    <p:sldId id="390" r:id="rId25"/>
    <p:sldId id="391" r:id="rId26"/>
    <p:sldId id="392" r:id="rId27"/>
    <p:sldId id="393" r:id="rId28"/>
    <p:sldId id="394" r:id="rId29"/>
    <p:sldId id="395" r:id="rId30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0190D4"/>
    <a:srgbClr val="005D5D"/>
    <a:srgbClr val="007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4" autoAdjust="0"/>
  </p:normalViewPr>
  <p:slideViewPr>
    <p:cSldViewPr snapToGrid="0" snapToObjects="1">
      <p:cViewPr varScale="1">
        <p:scale>
          <a:sx n="83" d="100"/>
          <a:sy n="83" d="100"/>
        </p:scale>
        <p:origin x="1541" y="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573B-891A-034A-90F2-75FB118B58AE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101B0-0C72-4A4A-82FF-C6C658C2A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6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3A786-AC39-4F2D-9D26-7733FE34B278}" type="datetimeFigureOut">
              <a:rPr lang="it-IT" smtClean="0"/>
              <a:t>25/10/2021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9A13D-2104-44C5-99C5-67F5812DBA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722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19A13D-2104-44C5-99C5-67F5812DBA9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8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0" y="302381"/>
            <a:ext cx="9144000" cy="429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/>
            </a:lvl1pPr>
          </a:lstStyle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9870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662064"/>
            <a:ext cx="7772400" cy="75308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74762"/>
            <a:ext cx="7772400" cy="3764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2099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3">
                <a:lumMod val="20000"/>
                <a:lumOff val="80000"/>
                <a:alpha val="43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962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7239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All.%205%20Distinta%20spese.xlsx" TargetMode="External"/><Relationship Id="rId2" Type="http://schemas.openxmlformats.org/officeDocument/2006/relationships/hyperlink" Target="All.%203%20Domanda%20erogazione%20contributo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All.%207%20Comunicazione%20utilizzo%20risorse.docx" TargetMode="External"/><Relationship Id="rId4" Type="http://schemas.openxmlformats.org/officeDocument/2006/relationships/hyperlink" Target="All.%206%20Relazione%20illustrativa.docx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ll.%205%20Distinta%20spese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i@anci.lombardia.it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All.%205%20Distinta%20spese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giovani@regione.lombardia.it" TargetMode="External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All.%208%20Timesheet.xls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All.%208%20Timesheet.xls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All.%208%20Timesheet.xls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All.%209%20Sintesi%20spese%20di%20trasferta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All.%208%20Timesheet.xls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All.%2010%20Autodichiarazione%20criterio%20di%20riparto%20delle%20spese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../../12.%20GESTIONE%20BANDO%20ON%20LINE/CONFERMA_MODIFICA%20BGT%20E%20REND%20FINALE/Id33467%20Richiesta%20conferma%20budget%20generata%20dal%20sistema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8474" y="302382"/>
            <a:ext cx="8309499" cy="1576420"/>
          </a:xfrm>
        </p:spPr>
        <p:txBody>
          <a:bodyPr>
            <a:normAutofit/>
          </a:bodyPr>
          <a:lstStyle/>
          <a:p>
            <a:r>
              <a:rPr lang="it-IT" altLang="it-IT" sz="3200" dirty="0">
                <a:solidFill>
                  <a:srgbClr val="005D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Lombardia è dei giovani 2020</a:t>
            </a:r>
            <a:br>
              <a:rPr lang="it-IT" altLang="it-IT" sz="2400" dirty="0">
                <a:solidFill>
                  <a:srgbClr val="005D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it-IT" altLang="it-IT" sz="2400" dirty="0">
                <a:solidFill>
                  <a:srgbClr val="005D5D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Tavolo operativo 26 ottobre 2021</a:t>
            </a:r>
            <a:endParaRPr lang="it-IT" sz="2400" b="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5295313" y="4876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C450CC5-9350-48C2-B2EC-740735190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27" y="1878801"/>
            <a:ext cx="8044964" cy="42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4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29695-F8D6-4EAD-9132-12C4DDA24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0088" y="329317"/>
            <a:ext cx="7772400" cy="75308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COMUNICAZIONE UTILIZZO RISORSE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4A6D34-0DD6-4A18-9DC2-61EE2860D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9885"/>
            <a:ext cx="7772400" cy="4578151"/>
          </a:xfrm>
        </p:spPr>
        <p:txBody>
          <a:bodyPr/>
          <a:lstStyle/>
          <a:p>
            <a:endParaRPr lang="it-IT" dirty="0"/>
          </a:p>
          <a:p>
            <a:pPr algn="just"/>
            <a:r>
              <a:rPr lang="it-IT" sz="2000" dirty="0"/>
              <a:t>I capofila che ritengono di: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non riuscire a utilizzare </a:t>
            </a:r>
            <a:r>
              <a:rPr lang="it-IT" sz="2000" b="1" dirty="0"/>
              <a:t>una parte </a:t>
            </a:r>
            <a:r>
              <a:rPr lang="it-IT" sz="2000" dirty="0"/>
              <a:t>delle risorse assegnate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it-IT" sz="2000" dirty="0"/>
              <a:t>non riuscire a utilizzare </a:t>
            </a:r>
            <a:r>
              <a:rPr lang="it-IT" sz="2000" b="1" dirty="0"/>
              <a:t>tutte</a:t>
            </a:r>
            <a:r>
              <a:rPr lang="it-IT" sz="2000" dirty="0"/>
              <a:t> le risorse assegnate.</a:t>
            </a:r>
          </a:p>
          <a:p>
            <a:pPr algn="just"/>
            <a:endParaRPr lang="it-IT" sz="2000" dirty="0"/>
          </a:p>
          <a:p>
            <a:r>
              <a:rPr lang="it-IT" sz="2000" dirty="0"/>
              <a:t>devono compilare la «Comunicazione utilizzo delle risorse: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/>
              <a:t>nella finestra di conferma/modifica budget finale;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000" dirty="0"/>
              <a:t>nella finestra di rendicontazione finale;</a:t>
            </a:r>
          </a:p>
          <a:p>
            <a:endParaRPr lang="it-IT" sz="2000" dirty="0"/>
          </a:p>
          <a:p>
            <a:r>
              <a:rPr lang="it-IT" sz="2000" dirty="0"/>
              <a:t>dando una motivazione chiara e indicando l’importo del contributo a cui rinunciano</a:t>
            </a:r>
          </a:p>
          <a:p>
            <a:pPr algn="ctr"/>
            <a:endParaRPr lang="it-IT" sz="2000" dirty="0"/>
          </a:p>
          <a:p>
            <a:pPr algn="just"/>
            <a:endParaRPr lang="it-IT" sz="2000" dirty="0"/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5D5DD6CE-72FE-4740-ADD6-7268A6C1F3E4}"/>
              </a:ext>
            </a:extLst>
          </p:cNvPr>
          <p:cNvCxnSpPr>
            <a:cxnSpLocks/>
          </p:cNvCxnSpPr>
          <p:nvPr/>
        </p:nvCxnSpPr>
        <p:spPr>
          <a:xfrm>
            <a:off x="1594966" y="1120547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31">
            <a:extLst>
              <a:ext uri="{FF2B5EF4-FFF2-40B4-BE49-F238E27FC236}">
                <a16:creationId xmlns:a16="http://schemas.microsoft.com/office/drawing/2014/main" id="{9619084C-FFCB-4516-915B-ECAB910E7F11}"/>
              </a:ext>
            </a:extLst>
          </p:cNvPr>
          <p:cNvSpPr/>
          <p:nvPr/>
        </p:nvSpPr>
        <p:spPr>
          <a:xfrm>
            <a:off x="192035" y="304323"/>
            <a:ext cx="1098548" cy="1098546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7" name="Group 72">
            <a:extLst>
              <a:ext uri="{FF2B5EF4-FFF2-40B4-BE49-F238E27FC236}">
                <a16:creationId xmlns:a16="http://schemas.microsoft.com/office/drawing/2014/main" id="{B31FAD14-CAC1-4683-817B-688E82233EAD}"/>
              </a:ext>
            </a:extLst>
          </p:cNvPr>
          <p:cNvGrpSpPr/>
          <p:nvPr/>
        </p:nvGrpSpPr>
        <p:grpSpPr>
          <a:xfrm>
            <a:off x="324440" y="447120"/>
            <a:ext cx="783593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5517C46-FD12-47CD-819F-1056EF79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6FA27E-C06F-431B-910B-F39B064B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4AD75A-6B8F-4B56-B1E4-849413BF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FA126C87-8B4C-4717-B27E-2AE0D9A7464A}"/>
              </a:ext>
            </a:extLst>
          </p:cNvPr>
          <p:cNvCxnSpPr>
            <a:cxnSpLocks/>
          </p:cNvCxnSpPr>
          <p:nvPr/>
        </p:nvCxnSpPr>
        <p:spPr>
          <a:xfrm>
            <a:off x="741309" y="0"/>
            <a:ext cx="0" cy="316598"/>
          </a:xfrm>
          <a:prstGeom prst="line">
            <a:avLst/>
          </a:prstGeom>
          <a:ln w="3810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919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29695-F8D6-4EAD-9132-12C4DDA24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18" y="366344"/>
            <a:ext cx="7772400" cy="75308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INTEGRAZIONE DOCUMENTALE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4A6D34-0DD6-4A18-9DC2-61EE2860D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9885"/>
            <a:ext cx="7772400" cy="4578151"/>
          </a:xfrm>
        </p:spPr>
        <p:txBody>
          <a:bodyPr/>
          <a:lstStyle/>
          <a:p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Regione Lombardia può chiedere dei </a:t>
            </a:r>
            <a:r>
              <a:rPr lang="it-IT" sz="2000" b="1" dirty="0"/>
              <a:t>documenti aggiuntivi </a:t>
            </a:r>
            <a:r>
              <a:rPr lang="it-IT" sz="2000" dirty="0"/>
              <a:t>oltre a quelli indicati, prima della validazione della modifica/conferma budget;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Regione Lombardia invia apposita richiesta di integrazione documentale, fissando i termini per </a:t>
            </a:r>
            <a:r>
              <a:rPr lang="it-IT" sz="2000" b="1" dirty="0"/>
              <a:t>la risposta che comunque non potranno essere superiori a 5 gg solari </a:t>
            </a:r>
            <a:r>
              <a:rPr lang="it-IT" sz="2000" dirty="0"/>
              <a:t>dalla data della richiesta; il capofila deve caricare i documenti su «Bandi on line» entro la scadenza;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Regione Lombardia conferma ultimo budget è validata entro 15 gg lavorativi tramite Bandi on line.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5D5DD6CE-72FE-4740-ADD6-7268A6C1F3E4}"/>
              </a:ext>
            </a:extLst>
          </p:cNvPr>
          <p:cNvCxnSpPr>
            <a:cxnSpLocks/>
          </p:cNvCxnSpPr>
          <p:nvPr/>
        </p:nvCxnSpPr>
        <p:spPr>
          <a:xfrm>
            <a:off x="1594966" y="1120547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31">
            <a:extLst>
              <a:ext uri="{FF2B5EF4-FFF2-40B4-BE49-F238E27FC236}">
                <a16:creationId xmlns:a16="http://schemas.microsoft.com/office/drawing/2014/main" id="{9619084C-FFCB-4516-915B-ECAB910E7F11}"/>
              </a:ext>
            </a:extLst>
          </p:cNvPr>
          <p:cNvSpPr/>
          <p:nvPr/>
        </p:nvSpPr>
        <p:spPr>
          <a:xfrm>
            <a:off x="192035" y="304323"/>
            <a:ext cx="1098548" cy="1098546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7" name="Group 72">
            <a:extLst>
              <a:ext uri="{FF2B5EF4-FFF2-40B4-BE49-F238E27FC236}">
                <a16:creationId xmlns:a16="http://schemas.microsoft.com/office/drawing/2014/main" id="{B31FAD14-CAC1-4683-817B-688E82233EAD}"/>
              </a:ext>
            </a:extLst>
          </p:cNvPr>
          <p:cNvGrpSpPr/>
          <p:nvPr/>
        </p:nvGrpSpPr>
        <p:grpSpPr>
          <a:xfrm>
            <a:off x="324440" y="447120"/>
            <a:ext cx="783593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5517C46-FD12-47CD-819F-1056EF79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6FA27E-C06F-431B-910B-F39B064B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4AD75A-6B8F-4B56-B1E4-849413BF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FA126C87-8B4C-4717-B27E-2AE0D9A7464A}"/>
              </a:ext>
            </a:extLst>
          </p:cNvPr>
          <p:cNvCxnSpPr>
            <a:cxnSpLocks/>
          </p:cNvCxnSpPr>
          <p:nvPr/>
        </p:nvCxnSpPr>
        <p:spPr>
          <a:xfrm>
            <a:off x="741309" y="0"/>
            <a:ext cx="0" cy="316598"/>
          </a:xfrm>
          <a:prstGeom prst="line">
            <a:avLst/>
          </a:prstGeom>
          <a:ln w="3810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07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514031-5131-4701-AE6C-A5B05BA6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456205"/>
            <a:ext cx="7772400" cy="753080"/>
          </a:xfrm>
        </p:spPr>
        <p:txBody>
          <a:bodyPr>
            <a:normAutofit/>
          </a:bodyPr>
          <a:lstStyle/>
          <a:p>
            <a:r>
              <a:rPr lang="it-IT" dirty="0"/>
              <a:t>RENDICONTAZIONE FINALE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0FBB91-CBE0-43B5-8109-041118284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246" y="1201698"/>
            <a:ext cx="7772400" cy="387041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1F419BE-25D1-4906-B204-89FA041DC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7246698"/>
              </p:ext>
            </p:extLst>
          </p:nvPr>
        </p:nvGraphicFramePr>
        <p:xfrm>
          <a:off x="641023" y="1774720"/>
          <a:ext cx="7828232" cy="3981450"/>
        </p:xfrm>
        <a:graphic>
          <a:graphicData uri="http://schemas.openxmlformats.org/drawingml/2006/table">
            <a:tbl>
              <a:tblPr/>
              <a:tblGrid>
                <a:gridCol w="7828232">
                  <a:extLst>
                    <a:ext uri="{9D8B030D-6E8A-4147-A177-3AD203B41FA5}">
                      <a16:colId xmlns:a16="http://schemas.microsoft.com/office/drawing/2014/main" val="2458235902"/>
                    </a:ext>
                  </a:extLst>
                </a:gridCol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ENTRO 60 gg dalla conclusione delle attività. Termine ultimo fine attività 28/02/2022. Termine ultimo presentazione rendicontazione finale 30/04/2022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29201"/>
                  </a:ext>
                </a:extLst>
              </a:tr>
              <a:tr h="218122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 capofila deve presentare su "Bandi on line":                                                                                                                                 A. Richiesta di erogazione del saldo finale (</a:t>
                      </a: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hlinkClick r:id="rId2" action="ppaction://hlinkfile"/>
                        </a:rPr>
                        <a:t>Allegato3 </a:t>
                      </a: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alle linee guida di rendicontazione, disponibile su bandi on line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                            </a:t>
                      </a:r>
                    </a:p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Il file "distinta spese" compilato (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 action="ppaction://hlinkfile"/>
                        </a:rPr>
                        <a:t>Allegato 5 </a:t>
                      </a: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alle linee guida di rendicontazione, disponibile su bandi on line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                                                                   C. I giustificativi di spesa e di pagamento;                                                                                D. Relazione illustrativa delle attività svolte e dei risultati raggiunti (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4" action="ppaction://hlinkfile"/>
                        </a:rPr>
                        <a:t>Allegato 6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alle linee guida di rendicontazione, disponibile su bandi on line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 </a:t>
                      </a:r>
                    </a:p>
                    <a:p>
                      <a:pPr algn="l" fontAlgn="b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Comunicazione relativa all'utilizzo delle risorse (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 action="ppaction://hlinkfile"/>
                        </a:rPr>
                        <a:t>Allegato 7 </a:t>
                      </a:r>
                      <a:r>
                        <a:rPr lang="it-IT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alle linee guida di rendicontazione</a:t>
                      </a:r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675264"/>
                  </a:ext>
                </a:extLst>
              </a:tr>
            </a:tbl>
          </a:graphicData>
        </a:graphic>
      </p:graphicFrame>
      <p:sp>
        <p:nvSpPr>
          <p:cNvPr id="6" name="Oval 31">
            <a:extLst>
              <a:ext uri="{FF2B5EF4-FFF2-40B4-BE49-F238E27FC236}">
                <a16:creationId xmlns:a16="http://schemas.microsoft.com/office/drawing/2014/main" id="{4EC7E5CA-34DD-44F1-9678-14619CDCAA06}"/>
              </a:ext>
            </a:extLst>
          </p:cNvPr>
          <p:cNvSpPr/>
          <p:nvPr/>
        </p:nvSpPr>
        <p:spPr>
          <a:xfrm>
            <a:off x="227541" y="380075"/>
            <a:ext cx="1098548" cy="1098546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" name="Group 82">
            <a:extLst>
              <a:ext uri="{FF2B5EF4-FFF2-40B4-BE49-F238E27FC236}">
                <a16:creationId xmlns:a16="http://schemas.microsoft.com/office/drawing/2014/main" id="{F31C33E6-7549-4852-999A-F939D2DAA2DD}"/>
              </a:ext>
            </a:extLst>
          </p:cNvPr>
          <p:cNvGrpSpPr/>
          <p:nvPr/>
        </p:nvGrpSpPr>
        <p:grpSpPr>
          <a:xfrm>
            <a:off x="435138" y="584836"/>
            <a:ext cx="680083" cy="680083"/>
            <a:chOff x="5757333" y="2943779"/>
            <a:chExt cx="795498" cy="795498"/>
          </a:xfrm>
        </p:grpSpPr>
        <p:grpSp>
          <p:nvGrpSpPr>
            <p:cNvPr id="8" name="Group 83">
              <a:extLst>
                <a:ext uri="{FF2B5EF4-FFF2-40B4-BE49-F238E27FC236}">
                  <a16:creationId xmlns:a16="http://schemas.microsoft.com/office/drawing/2014/main" id="{808278DA-F8D8-4558-9A4C-9E3EE965F1B0}"/>
                </a:ext>
              </a:extLst>
            </p:cNvPr>
            <p:cNvGrpSpPr/>
            <p:nvPr/>
          </p:nvGrpSpPr>
          <p:grpSpPr>
            <a:xfrm>
              <a:off x="5995780" y="3294766"/>
              <a:ext cx="449164" cy="265293"/>
              <a:chOff x="7175537" y="4438243"/>
              <a:chExt cx="347386" cy="205179"/>
            </a:xfrm>
            <a:solidFill>
              <a:srgbClr val="00B050"/>
            </a:solidFill>
          </p:grpSpPr>
          <p:sp>
            <p:nvSpPr>
              <p:cNvPr id="10" name="Rectangle: Rounded Corners 85">
                <a:extLst>
                  <a:ext uri="{FF2B5EF4-FFF2-40B4-BE49-F238E27FC236}">
                    <a16:creationId xmlns:a16="http://schemas.microsoft.com/office/drawing/2014/main" id="{EFB32F27-162E-41E4-A5D0-769A5C281889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Rectangle: Rounded Corners 86">
                <a:extLst>
                  <a:ext uri="{FF2B5EF4-FFF2-40B4-BE49-F238E27FC236}">
                    <a16:creationId xmlns:a16="http://schemas.microsoft.com/office/drawing/2014/main" id="{D7339FB7-A9B8-45B2-A637-65F559181E6C}"/>
                  </a:ext>
                </a:extLst>
              </p:cNvPr>
              <p:cNvSpPr/>
              <p:nvPr/>
            </p:nvSpPr>
            <p:spPr>
              <a:xfrm rot="8100000">
                <a:off x="7183296" y="4445599"/>
                <a:ext cx="339627" cy="9540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9" name="Oval 84">
              <a:extLst>
                <a:ext uri="{FF2B5EF4-FFF2-40B4-BE49-F238E27FC236}">
                  <a16:creationId xmlns:a16="http://schemas.microsoft.com/office/drawing/2014/main" id="{30334F58-7D2D-4A2C-A9F8-35EB3A8F0EFA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cxnSp>
        <p:nvCxnSpPr>
          <p:cNvPr id="12" name="Straight Connector 30">
            <a:extLst>
              <a:ext uri="{FF2B5EF4-FFF2-40B4-BE49-F238E27FC236}">
                <a16:creationId xmlns:a16="http://schemas.microsoft.com/office/drawing/2014/main" id="{880C681F-0F19-4706-8E5B-1702B5A4FA3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776815" y="0"/>
            <a:ext cx="0" cy="38007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DB4DF8A4-47AB-4B2D-9995-3F5DF88AEE71}"/>
              </a:ext>
            </a:extLst>
          </p:cNvPr>
          <p:cNvCxnSpPr>
            <a:cxnSpLocks/>
          </p:cNvCxnSpPr>
          <p:nvPr/>
        </p:nvCxnSpPr>
        <p:spPr>
          <a:xfrm>
            <a:off x="1444137" y="1277759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769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529695-F8D6-4EAD-9132-12C4DDA24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518" y="366344"/>
            <a:ext cx="7772400" cy="75308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INTEGRAZIONE DOCUMENTALE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54A6D34-0DD6-4A18-9DC2-61EE2860D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9885"/>
            <a:ext cx="7772400" cy="4578151"/>
          </a:xfrm>
        </p:spPr>
        <p:txBody>
          <a:bodyPr/>
          <a:lstStyle/>
          <a:p>
            <a:endParaRPr lang="it-IT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Regione Lombardia e Anci Lombardia possono chiedere dei </a:t>
            </a:r>
            <a:r>
              <a:rPr lang="it-IT" sz="2000" b="1" dirty="0"/>
              <a:t>documenti aggiuntivi </a:t>
            </a:r>
            <a:r>
              <a:rPr lang="it-IT" sz="2000" dirty="0"/>
              <a:t>oltre a quelli indicati, prima della validazione;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Regione Lombardia invia apposita richiesta di integrazione documentale, fissando i termini per </a:t>
            </a:r>
            <a:r>
              <a:rPr lang="it-IT" sz="2000" b="1" dirty="0"/>
              <a:t>la risposta che comunque non potranno essere superiori a 5 gg solari </a:t>
            </a:r>
            <a:r>
              <a:rPr lang="it-IT" sz="2000" dirty="0"/>
              <a:t>dalla data della richiesta; il capofila deve caricare i documenti su «Bandi on line» entro la scadenza;</a:t>
            </a:r>
          </a:p>
          <a:p>
            <a:pPr algn="just"/>
            <a:endParaRPr lang="it-IT" sz="2000" dirty="0"/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5D5DD6CE-72FE-4740-ADD6-7268A6C1F3E4}"/>
              </a:ext>
            </a:extLst>
          </p:cNvPr>
          <p:cNvCxnSpPr>
            <a:cxnSpLocks/>
          </p:cNvCxnSpPr>
          <p:nvPr/>
        </p:nvCxnSpPr>
        <p:spPr>
          <a:xfrm>
            <a:off x="1594966" y="1120547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31">
            <a:extLst>
              <a:ext uri="{FF2B5EF4-FFF2-40B4-BE49-F238E27FC236}">
                <a16:creationId xmlns:a16="http://schemas.microsoft.com/office/drawing/2014/main" id="{9619084C-FFCB-4516-915B-ECAB910E7F11}"/>
              </a:ext>
            </a:extLst>
          </p:cNvPr>
          <p:cNvSpPr/>
          <p:nvPr/>
        </p:nvSpPr>
        <p:spPr>
          <a:xfrm>
            <a:off x="192035" y="304323"/>
            <a:ext cx="1098548" cy="1098546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7" name="Group 72">
            <a:extLst>
              <a:ext uri="{FF2B5EF4-FFF2-40B4-BE49-F238E27FC236}">
                <a16:creationId xmlns:a16="http://schemas.microsoft.com/office/drawing/2014/main" id="{B31FAD14-CAC1-4683-817B-688E82233EAD}"/>
              </a:ext>
            </a:extLst>
          </p:cNvPr>
          <p:cNvGrpSpPr/>
          <p:nvPr/>
        </p:nvGrpSpPr>
        <p:grpSpPr>
          <a:xfrm>
            <a:off x="324440" y="447120"/>
            <a:ext cx="783593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05517C46-FD12-47CD-819F-1056EF798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A6FA27E-C06F-431B-910B-F39B064B0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F4AD75A-6B8F-4B56-B1E4-849413BFB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cxnSp>
        <p:nvCxnSpPr>
          <p:cNvPr id="11" name="Straight Connector 30">
            <a:extLst>
              <a:ext uri="{FF2B5EF4-FFF2-40B4-BE49-F238E27FC236}">
                <a16:creationId xmlns:a16="http://schemas.microsoft.com/office/drawing/2014/main" id="{FA126C87-8B4C-4717-B27E-2AE0D9A7464A}"/>
              </a:ext>
            </a:extLst>
          </p:cNvPr>
          <p:cNvCxnSpPr>
            <a:cxnSpLocks/>
          </p:cNvCxnSpPr>
          <p:nvPr/>
        </p:nvCxnSpPr>
        <p:spPr>
          <a:xfrm>
            <a:off x="741309" y="0"/>
            <a:ext cx="0" cy="316598"/>
          </a:xfrm>
          <a:prstGeom prst="line">
            <a:avLst/>
          </a:prstGeom>
          <a:ln w="3810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41678D-6B08-4713-A02B-37F9CE57C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7528" y="484688"/>
            <a:ext cx="4366967" cy="753080"/>
          </a:xfrm>
        </p:spPr>
        <p:txBody>
          <a:bodyPr/>
          <a:lstStyle/>
          <a:p>
            <a:r>
              <a:rPr lang="it-IT" dirty="0"/>
              <a:t>CONTROLLI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344D78-91FA-4C00-A10E-9AE836213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33377"/>
            <a:ext cx="7772400" cy="408684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RL e Anci Lombardia si riservano il diritto di effettuare specifici </a:t>
            </a:r>
            <a:r>
              <a:rPr lang="it-IT" sz="2000" b="1" dirty="0"/>
              <a:t>controlli a campione</a:t>
            </a:r>
            <a:r>
              <a:rPr lang="it-IT" sz="2000" dirty="0"/>
              <a:t>, prima o dopo la liquidazione del contributo assegnato;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 controlli possono essere effettuati, da soggetti formalmente incaricati, sui documenti caricati su Bandi on line oppure presso la sede legale o operativa del capofila e dei partner;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Durante queste fasi, il Legale Rappresentante o suo delegato, è tenuto a consentire le procedure di controllo ed esibire gli originali della documentazione e/o ogni altro documento relativo alla realizzazione dell’attività.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D865BCE-540E-4145-9FA8-2E6A74C2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90" y="367897"/>
            <a:ext cx="1620878" cy="1068840"/>
          </a:xfrm>
          <a:prstGeom prst="rect">
            <a:avLst/>
          </a:prstGeom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98CFBB8B-7CFD-4A3F-A6BE-AB9CFF6D92E7}"/>
              </a:ext>
            </a:extLst>
          </p:cNvPr>
          <p:cNvCxnSpPr>
            <a:cxnSpLocks/>
          </p:cNvCxnSpPr>
          <p:nvPr/>
        </p:nvCxnSpPr>
        <p:spPr>
          <a:xfrm>
            <a:off x="2250649" y="1237768"/>
            <a:ext cx="23213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06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1B68C-DDD7-49BA-AB68-4A6169C5B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4614" y="468390"/>
            <a:ext cx="7772400" cy="753080"/>
          </a:xfrm>
        </p:spPr>
        <p:txBody>
          <a:bodyPr/>
          <a:lstStyle/>
          <a:p>
            <a:r>
              <a:rPr lang="it-IT" dirty="0"/>
              <a:t>SPESE AMMISSIBILI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08132A-3B87-45C7-BA5F-F2377C4C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46981"/>
            <a:ext cx="7772400" cy="3764038"/>
          </a:xfrm>
        </p:spPr>
        <p:txBody>
          <a:bodyPr/>
          <a:lstStyle/>
          <a:p>
            <a:pPr algn="just"/>
            <a:endParaRPr lang="it-IT" sz="2400" dirty="0">
              <a:latin typeface="Helvetica" panose="020B0604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latin typeface="Helvetica" panose="020B0604020202030204" pitchFamily="34" charset="0"/>
              </a:rPr>
              <a:t>Le </a:t>
            </a:r>
            <a:r>
              <a:rPr lang="it-IT" sz="2400" b="1" dirty="0">
                <a:latin typeface="Helvetica" panose="020B0604020202030204" pitchFamily="34" charset="0"/>
              </a:rPr>
              <a:t>spese sostenute</a:t>
            </a:r>
            <a:r>
              <a:rPr lang="it-IT" sz="2400" dirty="0">
                <a:latin typeface="Helvetica" panose="020B0604020202030204" pitchFamily="34" charset="0"/>
              </a:rPr>
              <a:t> e quietanzate dai Beneficiari (capofila e partner) dalla data di avvio del Progetto (indicata nella dichiarazione di inizio attività) e fino alla data della rendicontazione finale.</a:t>
            </a:r>
          </a:p>
          <a:p>
            <a:pPr algn="just"/>
            <a:endParaRPr lang="it-IT" sz="2400" dirty="0">
              <a:latin typeface="Helvetica" panose="020B0604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sz="2400" dirty="0">
                <a:latin typeface="Helvetica" panose="020B0604020202030204" pitchFamily="34" charset="0"/>
              </a:rPr>
              <a:t>I Beneficiari, che hanno presentato la rendicontazione intermedia, dovranno rendicontare solo le spese non ancora giustificate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1A993212-C306-46D2-88F9-EAACBF3BB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011" y="215757"/>
            <a:ext cx="1379554" cy="1118727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4C067532-36AF-4041-9A67-B4D4AC7F5314}"/>
              </a:ext>
            </a:extLst>
          </p:cNvPr>
          <p:cNvCxnSpPr>
            <a:cxnSpLocks/>
          </p:cNvCxnSpPr>
          <p:nvPr/>
        </p:nvCxnSpPr>
        <p:spPr>
          <a:xfrm>
            <a:off x="1594966" y="1120547"/>
            <a:ext cx="36463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61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DF4C6-EEAD-44DE-8EBA-89595D3D0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0518" y="363570"/>
            <a:ext cx="5988377" cy="753080"/>
          </a:xfrm>
        </p:spPr>
        <p:txBody>
          <a:bodyPr/>
          <a:lstStyle/>
          <a:p>
            <a:r>
              <a:rPr lang="it-IT" dirty="0"/>
              <a:t>SPESE NON AMMISSIBILI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8920C37-266F-4739-AA0A-FE5A9D028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17884"/>
            <a:ext cx="7772400" cy="4366678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anose="020B0604020202030204" pitchFamily="34" charset="0"/>
              </a:rPr>
              <a:t>Tutte le spese </a:t>
            </a:r>
            <a:r>
              <a:rPr lang="it-IT" sz="2400" b="1" dirty="0">
                <a:latin typeface="Helvetica" panose="020B0604020202030204" pitchFamily="34" charset="0"/>
              </a:rPr>
              <a:t>non indicate </a:t>
            </a:r>
            <a:r>
              <a:rPr lang="it-IT" sz="2400" dirty="0">
                <a:latin typeface="Helvetica" panose="020B0604020202030204" pitchFamily="34" charset="0"/>
              </a:rPr>
              <a:t>nelle slide spese ammissibili o che sono state sostenute </a:t>
            </a:r>
            <a:r>
              <a:rPr lang="it-IT" sz="2400" b="1" dirty="0">
                <a:latin typeface="Helvetica" panose="020B0604020202030204" pitchFamily="34" charset="0"/>
              </a:rPr>
              <a:t>prima</a:t>
            </a:r>
            <a:r>
              <a:rPr lang="it-IT" sz="2400" dirty="0">
                <a:latin typeface="Helvetica" panose="020B0604020202030204" pitchFamily="34" charset="0"/>
              </a:rPr>
              <a:t> dell’avvio del Progetto o </a:t>
            </a:r>
            <a:r>
              <a:rPr lang="it-IT" sz="2400" b="1" dirty="0">
                <a:latin typeface="Helvetica" panose="020B0604020202030204" pitchFamily="34" charset="0"/>
              </a:rPr>
              <a:t>oltre</a:t>
            </a:r>
            <a:r>
              <a:rPr lang="it-IT" sz="2400" dirty="0">
                <a:latin typeface="Helvetica" panose="020B0604020202030204" pitchFamily="34" charset="0"/>
              </a:rPr>
              <a:t> i termini previsti dall’avviso;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anose="020B0604020202030204" pitchFamily="34" charset="0"/>
              </a:rPr>
              <a:t>Non è ammessa l’</a:t>
            </a:r>
            <a:r>
              <a:rPr lang="it-IT" sz="2400" b="1" dirty="0" err="1">
                <a:latin typeface="Helvetica" panose="020B0604020202030204" pitchFamily="34" charset="0"/>
              </a:rPr>
              <a:t>autofatturazione</a:t>
            </a:r>
            <a:r>
              <a:rPr lang="it-IT" sz="2400" dirty="0">
                <a:latin typeface="Helvetica" panose="020B0604020202030204" pitchFamily="34" charset="0"/>
              </a:rPr>
              <a:t> né la </a:t>
            </a:r>
            <a:r>
              <a:rPr lang="it-IT" sz="2400" b="1" dirty="0">
                <a:latin typeface="Helvetica" panose="020B0604020202030204" pitchFamily="34" charset="0"/>
              </a:rPr>
              <a:t>fatturazione incrociata </a:t>
            </a:r>
            <a:r>
              <a:rPr lang="it-IT" sz="2400" dirty="0">
                <a:latin typeface="Helvetica" panose="020B0604020202030204" pitchFamily="34" charset="0"/>
              </a:rPr>
              <a:t>fra i membri del partenariato;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anose="020B0604020202030204" pitchFamily="34" charset="0"/>
              </a:rPr>
              <a:t>Non sono ammesse le spese sostenute con </a:t>
            </a:r>
            <a:r>
              <a:rPr lang="it-IT" sz="2400" b="1" dirty="0">
                <a:latin typeface="Helvetica" panose="020B0604020202030204" pitchFamily="34" charset="0"/>
              </a:rPr>
              <a:t>modalità non previste </a:t>
            </a:r>
            <a:r>
              <a:rPr lang="it-IT" sz="2400" dirty="0">
                <a:latin typeface="Helvetica" panose="020B0604020202030204" pitchFamily="34" charset="0"/>
              </a:rPr>
              <a:t>dal bando;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>
                <a:latin typeface="Helvetica" panose="020B0604020202030204" pitchFamily="34" charset="0"/>
              </a:rPr>
              <a:t>Non è possibile rendicontare spese oggetto di </a:t>
            </a:r>
            <a:r>
              <a:rPr lang="it-IT" sz="2400" b="1" dirty="0">
                <a:latin typeface="Helvetica" panose="020B0604020202030204" pitchFamily="34" charset="0"/>
              </a:rPr>
              <a:t>altri contributi pubb</a:t>
            </a:r>
            <a:r>
              <a:rPr lang="it-IT" sz="2400" dirty="0">
                <a:latin typeface="Helvetica" panose="020B0604020202030204" pitchFamily="34" charset="0"/>
              </a:rPr>
              <a:t>lici o per le quali sia stata presentata altra domanda di contributo pubblico.</a:t>
            </a: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7BA0D5B5-6CF1-401B-BFC5-F4EAE23EBB63}"/>
              </a:ext>
            </a:extLst>
          </p:cNvPr>
          <p:cNvCxnSpPr>
            <a:cxnSpLocks/>
          </p:cNvCxnSpPr>
          <p:nvPr/>
        </p:nvCxnSpPr>
        <p:spPr>
          <a:xfrm>
            <a:off x="1557260" y="1043889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A597CF6C-C2C4-496F-BCF0-B2AC7801B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835" y="268717"/>
            <a:ext cx="1293016" cy="10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1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71B68C-DDD7-49BA-AB68-4A6169C5B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4138" y="458116"/>
            <a:ext cx="7772400" cy="753080"/>
          </a:xfrm>
        </p:spPr>
        <p:txBody>
          <a:bodyPr>
            <a:normAutofit/>
          </a:bodyPr>
          <a:lstStyle/>
          <a:p>
            <a:r>
              <a:rPr lang="it-IT" dirty="0"/>
              <a:t>VOCI E MASSIMALI DI SPESA</a:t>
            </a:r>
            <a:endParaRPr lang="it-IT" strike="sngStrike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308132A-3B87-45C7-BA5F-F2377C4C5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6081" y="1440558"/>
            <a:ext cx="7772400" cy="3764038"/>
          </a:xfrm>
        </p:spPr>
        <p:txBody>
          <a:bodyPr/>
          <a:lstStyle/>
          <a:p>
            <a:pPr algn="just"/>
            <a:r>
              <a:rPr lang="it-IT" sz="2000" dirty="0">
                <a:latin typeface="Helvetica" panose="020B0604020202030204" pitchFamily="34" charset="0"/>
              </a:rPr>
              <a:t>Le spese ammissibili sono le seguenti:</a:t>
            </a:r>
          </a:p>
          <a:p>
            <a:pPr algn="just"/>
            <a:endParaRPr lang="it-IT" sz="2000" dirty="0">
              <a:latin typeface="Helvetica" panose="020B0604020202030204" pitchFamily="34" charset="0"/>
            </a:endParaRPr>
          </a:p>
          <a:p>
            <a:pPr algn="just"/>
            <a:endParaRPr lang="it-IT" sz="2000" dirty="0">
              <a:latin typeface="Helvetica" panose="020B0604020202030204" pitchFamily="34" charset="0"/>
            </a:endParaRPr>
          </a:p>
          <a:p>
            <a:pPr algn="just"/>
            <a:endParaRPr lang="it-IT" sz="2000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1DECF438-9473-411E-9C4C-75B27BE76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104739"/>
              </p:ext>
            </p:extLst>
          </p:nvPr>
        </p:nvGraphicFramePr>
        <p:xfrm>
          <a:off x="626081" y="1872384"/>
          <a:ext cx="7990019" cy="3643998"/>
        </p:xfrm>
        <a:graphic>
          <a:graphicData uri="http://schemas.openxmlformats.org/drawingml/2006/table">
            <a:tbl>
              <a:tblPr/>
              <a:tblGrid>
                <a:gridCol w="1052096">
                  <a:extLst>
                    <a:ext uri="{9D8B030D-6E8A-4147-A177-3AD203B41FA5}">
                      <a16:colId xmlns:a16="http://schemas.microsoft.com/office/drawing/2014/main" val="173546614"/>
                    </a:ext>
                  </a:extLst>
                </a:gridCol>
                <a:gridCol w="3856787">
                  <a:extLst>
                    <a:ext uri="{9D8B030D-6E8A-4147-A177-3AD203B41FA5}">
                      <a16:colId xmlns:a16="http://schemas.microsoft.com/office/drawing/2014/main" val="4124903791"/>
                    </a:ext>
                  </a:extLst>
                </a:gridCol>
                <a:gridCol w="3081136">
                  <a:extLst>
                    <a:ext uri="{9D8B030D-6E8A-4147-A177-3AD203B41FA5}">
                      <a16:colId xmlns:a16="http://schemas.microsoft.com/office/drawing/2014/main" val="3152720887"/>
                    </a:ext>
                  </a:extLst>
                </a:gridCol>
              </a:tblGrid>
              <a:tr h="28109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CODICE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VOCE DI SPESA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MASSIMALI DI SPESA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330456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A.1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Personale strutturato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MAX 30% del totale del Progetto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647676"/>
                  </a:ext>
                </a:extLst>
              </a:tr>
              <a:tr h="34836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A.2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Personale non strutturato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Nessun massimale di spesa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056082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B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Prestazioni professionali di terzi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MAX 30% del totale del Progetto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548579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C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Spese di viaggio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MAX 5% del totale del Progetto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665453"/>
                  </a:ext>
                </a:extLst>
              </a:tr>
              <a:tr h="78700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D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Spese per la comunicazione e la promozione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Nessun massimale di spesa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8011293"/>
                  </a:ext>
                </a:extLst>
              </a:tr>
              <a:tr h="281097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E</a:t>
                      </a:r>
                    </a:p>
                  </a:txBody>
                  <a:tcPr marL="7950" marR="7950" marT="79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Materiale di consumo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30204" pitchFamily="34" charset="0"/>
                        </a:rPr>
                        <a:t>MAX 20% del totale del Progetto</a:t>
                      </a:r>
                    </a:p>
                  </a:txBody>
                  <a:tcPr marL="7950" marR="7950" marT="79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89301"/>
                  </a:ext>
                </a:extLst>
              </a:tr>
            </a:tbl>
          </a:graphicData>
        </a:graphic>
      </p:graphicFrame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3826FA73-1D3C-461F-96DF-F28768E4F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999" y="297951"/>
            <a:ext cx="1293016" cy="1048550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E4EC72FA-9FA7-45FF-8883-02247B1E478A}"/>
              </a:ext>
            </a:extLst>
          </p:cNvPr>
          <p:cNvCxnSpPr>
            <a:cxnSpLocks/>
          </p:cNvCxnSpPr>
          <p:nvPr/>
        </p:nvCxnSpPr>
        <p:spPr>
          <a:xfrm>
            <a:off x="1745795" y="1119304"/>
            <a:ext cx="538086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663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50F012-08E6-499A-A65E-4CE485E77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5944" y="543292"/>
            <a:ext cx="7772400" cy="753080"/>
          </a:xfrm>
        </p:spPr>
        <p:txBody>
          <a:bodyPr>
            <a:normAutofit fontScale="90000"/>
          </a:bodyPr>
          <a:lstStyle/>
          <a:p>
            <a:r>
              <a:rPr lang="it-IT" dirty="0"/>
              <a:t>GIUSTIFICATIVI DI SPESA E DI PAGAMENTO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9DA197-E123-480C-9EC1-38A78D99F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296372"/>
            <a:ext cx="7772400" cy="51329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giustificativi, per essere ritenuti validi, devono essere liquidati dal capofila e dai partner che hanno sottoscritto l’accordo;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Sul giustificativo di spesa bisogna apporre il timbro (digitale o manuale) con la seguente dicitura:</a:t>
            </a:r>
          </a:p>
          <a:p>
            <a:r>
              <a:rPr lang="it-IT" b="1" dirty="0"/>
              <a:t>Importo rendicontato €___________</a:t>
            </a:r>
          </a:p>
          <a:p>
            <a:r>
              <a:rPr lang="it-IT" b="1" dirty="0"/>
              <a:t>Finanziato da </a:t>
            </a:r>
            <a:r>
              <a:rPr lang="it-IT" b="1" dirty="0" err="1"/>
              <a:t>prog</a:t>
            </a:r>
            <a:r>
              <a:rPr lang="it-IT" b="1" dirty="0"/>
              <a:t>. LOMB_GIOVANI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Le spese devono essere elencate nel file «distinta delle spese» (</a:t>
            </a:r>
            <a:r>
              <a:rPr lang="it-IT" dirty="0">
                <a:hlinkClick r:id="rId2" action="ppaction://hlinkfile"/>
              </a:rPr>
              <a:t>Allegato 5</a:t>
            </a:r>
            <a:r>
              <a:rPr lang="it-IT" dirty="0"/>
              <a:t> </a:t>
            </a:r>
            <a:r>
              <a:rPr lang="it-IT" sz="1800" b="0" i="0" u="none" strike="noStrike" kern="1200" dirty="0">
                <a:solidFill>
                  <a:srgbClr val="000000"/>
                </a:solidFill>
                <a:effectLst/>
                <a:latin typeface="Helvetica" panose="020B0604020202030204" pitchFamily="34" charset="0"/>
                <a:ea typeface="+mn-ea"/>
                <a:cs typeface="+mn-cs"/>
              </a:rPr>
              <a:t>alle linee guida di rendicontazione, disponibile su bandi on line</a:t>
            </a:r>
            <a:r>
              <a:rPr lang="it-IT" dirty="0"/>
              <a:t>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 giustificativi di spesa devono riportare i seguenti elementi minimi:</a:t>
            </a:r>
          </a:p>
          <a:p>
            <a:pPr marL="742950" lvl="1" indent="-285750" algn="l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latin typeface="Helvetica"/>
              </a:rPr>
              <a:t>Data di emissione e numero progressivo attribuito;</a:t>
            </a:r>
          </a:p>
          <a:p>
            <a:pPr marL="742950" lvl="1" indent="-285750" algn="l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latin typeface="Helvetica"/>
              </a:rPr>
              <a:t>Dati identificativi dell’emittente e del destinatario;</a:t>
            </a:r>
          </a:p>
          <a:p>
            <a:pPr marL="742950" lvl="1" indent="-285750" algn="l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latin typeface="Helvetica"/>
              </a:rPr>
              <a:t>Oggetto della fornitura/prestazione (</a:t>
            </a:r>
            <a:r>
              <a:rPr lang="it-IT" sz="1800" u="sng" dirty="0">
                <a:solidFill>
                  <a:schemeClr val="tx1"/>
                </a:solidFill>
                <a:latin typeface="Helvetica"/>
              </a:rPr>
              <a:t>riferimenti Progetto e Bando</a:t>
            </a:r>
            <a:r>
              <a:rPr lang="it-IT" sz="1800" dirty="0">
                <a:solidFill>
                  <a:schemeClr val="tx1"/>
                </a:solidFill>
                <a:latin typeface="Helvetica"/>
              </a:rPr>
              <a:t>);</a:t>
            </a:r>
          </a:p>
          <a:p>
            <a:pPr marL="742950" lvl="1" indent="-285750" algn="l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latin typeface="Helvetica"/>
              </a:rPr>
              <a:t>Prezzo unitario dei beni/delle prestazioni;</a:t>
            </a:r>
          </a:p>
          <a:p>
            <a:pPr marL="742950" lvl="1" indent="-285750" algn="l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latin typeface="Helvetica"/>
              </a:rPr>
              <a:t>Aliquota e ammontare dell’IVA;</a:t>
            </a:r>
          </a:p>
          <a:p>
            <a:pPr marL="742950" lvl="1" indent="-285750" algn="l">
              <a:buFontTx/>
              <a:buChar char="-"/>
            </a:pPr>
            <a:r>
              <a:rPr lang="it-IT" sz="1800" dirty="0">
                <a:solidFill>
                  <a:schemeClr val="tx1"/>
                </a:solidFill>
                <a:latin typeface="Helvetica"/>
              </a:rPr>
              <a:t>Importo totale a debito.</a:t>
            </a:r>
          </a:p>
        </p:txBody>
      </p:sp>
      <p:pic>
        <p:nvPicPr>
          <p:cNvPr id="5" name="Elemento grafico 4" descr="Testa con ingranaggi">
            <a:extLst>
              <a:ext uri="{FF2B5EF4-FFF2-40B4-BE49-F238E27FC236}">
                <a16:creationId xmlns:a16="http://schemas.microsoft.com/office/drawing/2014/main" id="{62DA5A6D-E4B7-4AC1-B976-810A9DC3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44" y="173920"/>
            <a:ext cx="1122452" cy="1122452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3BD4CC5D-07B4-4B4A-9D97-AA68DB991A4B}"/>
              </a:ext>
            </a:extLst>
          </p:cNvPr>
          <p:cNvCxnSpPr>
            <a:cxnSpLocks/>
          </p:cNvCxnSpPr>
          <p:nvPr/>
        </p:nvCxnSpPr>
        <p:spPr>
          <a:xfrm>
            <a:off x="1273996" y="1265605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30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9BBA17-3D59-41B3-B6D6-1A3568AE9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9528" y="662064"/>
            <a:ext cx="6625151" cy="1257647"/>
          </a:xfrm>
        </p:spPr>
        <p:txBody>
          <a:bodyPr>
            <a:normAutofit/>
          </a:bodyPr>
          <a:lstStyle/>
          <a:p>
            <a:r>
              <a:rPr lang="it-IT" dirty="0"/>
              <a:t>ALCUNE PRECISAZIONI		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329DFA1-2077-4DCC-B707-0182ED1507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919711"/>
            <a:ext cx="7772400" cy="4537360"/>
          </a:xfrm>
        </p:spPr>
        <p:txBody>
          <a:bodyPr/>
          <a:lstStyle/>
          <a:p>
            <a:endParaRPr lang="it-IT" dirty="0"/>
          </a:p>
          <a:p>
            <a:pPr marL="342900" indent="-342900" algn="just">
              <a:buAutoNum type="arabicPeriod"/>
            </a:pPr>
            <a:r>
              <a:rPr lang="it-IT" sz="2000" dirty="0"/>
              <a:t>Tutte le comunicazioni/richieste a RL/Anci Lombardia devono essere </a:t>
            </a:r>
            <a:r>
              <a:rPr lang="it-IT" sz="2000" b="1" dirty="0"/>
              <a:t>inviate dal capofila e non dai partner</a:t>
            </a:r>
            <a:r>
              <a:rPr lang="it-IT" sz="2000" dirty="0"/>
              <a:t>; 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it-IT" sz="2000" dirty="0"/>
              <a:t>Il capofila, per la presentazione della rendicontazione finale, </a:t>
            </a:r>
            <a:r>
              <a:rPr lang="it-IT" sz="2000" b="1" dirty="0"/>
              <a:t>deve assicurare </a:t>
            </a:r>
            <a:r>
              <a:rPr lang="it-IT" sz="2000" dirty="0"/>
              <a:t>la raccolta dei documenti da parte dei partner nell’ordine descritto; </a:t>
            </a:r>
          </a:p>
          <a:p>
            <a:pPr marL="342900" indent="-342900" algn="just">
              <a:buAutoNum type="arabicPeriod"/>
            </a:pPr>
            <a:r>
              <a:rPr lang="it-IT" sz="2000" b="1" dirty="0"/>
              <a:t>Comunicare tempestivamente eventuali cambiamenti nello staff/referenti del Progetto </a:t>
            </a:r>
            <a:r>
              <a:rPr lang="it-IT" sz="2000" dirty="0"/>
              <a:t>e difficoltà o problemi nella gestione del progetto, affinché RL/Anci Lombardia possano concertare una soluzione;</a:t>
            </a:r>
          </a:p>
          <a:p>
            <a:pPr marL="342900" indent="-342900" algn="just">
              <a:buAutoNum type="arabicPeriod"/>
            </a:pPr>
            <a:r>
              <a:rPr lang="it-IT" sz="2000" dirty="0"/>
              <a:t>Attenersi </a:t>
            </a:r>
            <a:r>
              <a:rPr lang="it-IT" sz="2000" b="1" dirty="0"/>
              <a:t>esclusivamente ai modelli/allegati predisposti </a:t>
            </a:r>
            <a:r>
              <a:rPr lang="it-IT" sz="2000" dirty="0"/>
              <a:t>da RL “Linee guida della rendicontazione”; </a:t>
            </a:r>
          </a:p>
          <a:p>
            <a:pPr marL="342900" indent="-342900" algn="just">
              <a:buAutoNum type="arabicPeriod"/>
            </a:pPr>
            <a:r>
              <a:rPr lang="it-IT" sz="2000" dirty="0"/>
              <a:t>L’erogazione del saldo finale avverrà </a:t>
            </a:r>
            <a:r>
              <a:rPr lang="it-IT" sz="2000" b="1" dirty="0"/>
              <a:t>entro 60 gg </a:t>
            </a:r>
            <a:r>
              <a:rPr lang="it-IT" sz="2000" dirty="0"/>
              <a:t>dalla presentazione della rendicontazione finale.</a:t>
            </a:r>
          </a:p>
          <a:p>
            <a:pPr marL="342900" indent="-342900" algn="just">
              <a:buAutoNum type="arabicPeriod"/>
            </a:pPr>
            <a:endParaRPr lang="it-IT" sz="2200" dirty="0"/>
          </a:p>
          <a:p>
            <a:pPr algn="just"/>
            <a:endParaRPr lang="it-IT" sz="2000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E3B7C5E-E4BA-49BF-A10A-F7FD43C86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70" y="555206"/>
            <a:ext cx="1727958" cy="1727958"/>
          </a:xfrm>
          <a:prstGeom prst="rect">
            <a:avLst/>
          </a:prstGeom>
        </p:spPr>
      </p:pic>
      <p:grpSp>
        <p:nvGrpSpPr>
          <p:cNvPr id="8" name="Group 66">
            <a:extLst>
              <a:ext uri="{FF2B5EF4-FFF2-40B4-BE49-F238E27FC236}">
                <a16:creationId xmlns:a16="http://schemas.microsoft.com/office/drawing/2014/main" id="{5FCA584D-C4CB-43F7-8B62-043E1BC3A923}"/>
              </a:ext>
            </a:extLst>
          </p:cNvPr>
          <p:cNvGrpSpPr/>
          <p:nvPr/>
        </p:nvGrpSpPr>
        <p:grpSpPr>
          <a:xfrm>
            <a:off x="712479" y="875616"/>
            <a:ext cx="1087897" cy="1102111"/>
            <a:chOff x="2700338" y="8651875"/>
            <a:chExt cx="6545262" cy="6543675"/>
          </a:xfrm>
          <a:solidFill>
            <a:schemeClr val="tx1"/>
          </a:solidFill>
        </p:grpSpPr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CFF1CDB6-1260-471F-9C61-5E76931E92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A3D12793-38B4-4CBE-A090-9651A5DB65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20">
              <a:extLst>
                <a:ext uri="{FF2B5EF4-FFF2-40B4-BE49-F238E27FC236}">
                  <a16:creationId xmlns:a16="http://schemas.microsoft.com/office/drawing/2014/main" id="{21F48AD4-0997-4A66-A3DA-42EFBF017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21">
              <a:extLst>
                <a:ext uri="{FF2B5EF4-FFF2-40B4-BE49-F238E27FC236}">
                  <a16:creationId xmlns:a16="http://schemas.microsoft.com/office/drawing/2014/main" id="{A6D9E3E4-DD30-4348-BB8A-17F682CE3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868BF0BE-E2CD-4896-A687-1AE6AA2EFC40}"/>
              </a:ext>
            </a:extLst>
          </p:cNvPr>
          <p:cNvCxnSpPr>
            <a:cxnSpLocks/>
          </p:cNvCxnSpPr>
          <p:nvPr/>
        </p:nvCxnSpPr>
        <p:spPr>
          <a:xfrm>
            <a:off x="3995729" y="1977727"/>
            <a:ext cx="2618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7">
            <a:extLst>
              <a:ext uri="{FF2B5EF4-FFF2-40B4-BE49-F238E27FC236}">
                <a16:creationId xmlns:a16="http://schemas.microsoft.com/office/drawing/2014/main" id="{0AAD4863-035A-4501-B497-AC7FE299DA90}"/>
              </a:ext>
            </a:extLst>
          </p:cNvPr>
          <p:cNvCxnSpPr>
            <a:cxnSpLocks/>
          </p:cNvCxnSpPr>
          <p:nvPr/>
        </p:nvCxnSpPr>
        <p:spPr>
          <a:xfrm flipH="1">
            <a:off x="1262351" y="54915"/>
            <a:ext cx="1597" cy="500291"/>
          </a:xfrm>
          <a:prstGeom prst="line">
            <a:avLst/>
          </a:prstGeom>
          <a:ln w="38100">
            <a:solidFill>
              <a:srgbClr val="FFD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66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Arrow: Chevron 4">
            <a:extLst>
              <a:ext uri="{FF2B5EF4-FFF2-40B4-BE49-F238E27FC236}">
                <a16:creationId xmlns:a16="http://schemas.microsoft.com/office/drawing/2014/main" id="{57B39E21-9504-4EC6-B7C3-1161923C4457}"/>
              </a:ext>
            </a:extLst>
          </p:cNvPr>
          <p:cNvSpPr/>
          <p:nvPr/>
        </p:nvSpPr>
        <p:spPr>
          <a:xfrm>
            <a:off x="6988722" y="2214290"/>
            <a:ext cx="1295400" cy="285750"/>
          </a:xfrm>
          <a:prstGeom prst="chevron">
            <a:avLst/>
          </a:prstGeom>
          <a:solidFill>
            <a:srgbClr val="01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oto Sans" panose="020B0502040504020204"/>
              </a:rPr>
              <a:t>2022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2C64199-8920-4B40-9E97-B69DDABC62D8}"/>
              </a:ext>
            </a:extLst>
          </p:cNvPr>
          <p:cNvSpPr/>
          <p:nvPr/>
        </p:nvSpPr>
        <p:spPr>
          <a:xfrm>
            <a:off x="3981217" y="2927948"/>
            <a:ext cx="1098548" cy="1098546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7B8CD3-367D-407A-B6EF-6847832763FB}"/>
              </a:ext>
            </a:extLst>
          </p:cNvPr>
          <p:cNvSpPr/>
          <p:nvPr/>
        </p:nvSpPr>
        <p:spPr>
          <a:xfrm>
            <a:off x="1047047" y="2919913"/>
            <a:ext cx="1098548" cy="1098546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76D77BB-46F8-4A0E-8125-C7171B9A620F}"/>
              </a:ext>
            </a:extLst>
          </p:cNvPr>
          <p:cNvGrpSpPr/>
          <p:nvPr/>
        </p:nvGrpSpPr>
        <p:grpSpPr>
          <a:xfrm>
            <a:off x="4175521" y="3137353"/>
            <a:ext cx="680083" cy="680083"/>
            <a:chOff x="5757333" y="2943779"/>
            <a:chExt cx="795498" cy="795498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33263B5C-140D-48C8-BFE4-CBB17CA90069}"/>
                </a:ext>
              </a:extLst>
            </p:cNvPr>
            <p:cNvGrpSpPr/>
            <p:nvPr/>
          </p:nvGrpSpPr>
          <p:grpSpPr>
            <a:xfrm>
              <a:off x="5995780" y="3294766"/>
              <a:ext cx="449164" cy="265293"/>
              <a:chOff x="7175537" y="4438243"/>
              <a:chExt cx="347386" cy="205179"/>
            </a:xfrm>
            <a:solidFill>
              <a:srgbClr val="00B050"/>
            </a:solidFill>
          </p:grpSpPr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38DAF15-C288-4FD5-945E-B1A65D46DD90}"/>
                  </a:ext>
                </a:extLst>
              </p:cNvPr>
              <p:cNvSpPr/>
              <p:nvPr/>
            </p:nvSpPr>
            <p:spPr>
              <a:xfrm rot="2700000">
                <a:off x="7120649" y="4493131"/>
                <a:ext cx="205179" cy="95403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7" name="Rectangle: Rounded Corners 86">
                <a:extLst>
                  <a:ext uri="{FF2B5EF4-FFF2-40B4-BE49-F238E27FC236}">
                    <a16:creationId xmlns:a16="http://schemas.microsoft.com/office/drawing/2014/main" id="{9F592AA7-4FE8-46B5-8D00-76DD5E2BEEB7}"/>
                  </a:ext>
                </a:extLst>
              </p:cNvPr>
              <p:cNvSpPr/>
              <p:nvPr/>
            </p:nvSpPr>
            <p:spPr>
              <a:xfrm rot="8100000">
                <a:off x="7183296" y="4445599"/>
                <a:ext cx="339627" cy="95402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09008DF-833E-4872-BD2C-6CB93A801CC6}"/>
                </a:ext>
              </a:extLst>
            </p:cNvPr>
            <p:cNvSpPr/>
            <p:nvPr/>
          </p:nvSpPr>
          <p:spPr>
            <a:xfrm>
              <a:off x="5757333" y="2943779"/>
              <a:ext cx="795498" cy="795498"/>
            </a:xfrm>
            <a:prstGeom prst="ellipse">
              <a:avLst/>
            </a:prstGeom>
            <a:noFill/>
            <a:ln w="889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1E03A10B-40C2-429B-A1A2-7E760590AD8F}"/>
              </a:ext>
            </a:extLst>
          </p:cNvPr>
          <p:cNvSpPr/>
          <p:nvPr/>
        </p:nvSpPr>
        <p:spPr>
          <a:xfrm>
            <a:off x="1012730" y="2214290"/>
            <a:ext cx="1295400" cy="285750"/>
          </a:xfrm>
          <a:prstGeom prst="chevr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Noto Sans" panose="020B0502040504020204"/>
              </a:rPr>
              <a:t>2021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A8DB0CA2-0AD8-40CF-9EAE-24636F6BE1A6}"/>
              </a:ext>
            </a:extLst>
          </p:cNvPr>
          <p:cNvSpPr/>
          <p:nvPr/>
        </p:nvSpPr>
        <p:spPr>
          <a:xfrm>
            <a:off x="3682328" y="2234958"/>
            <a:ext cx="1898340" cy="249328"/>
          </a:xfrm>
          <a:prstGeom prst="chevron">
            <a:avLst/>
          </a:prstGeom>
          <a:solidFill>
            <a:srgbClr val="019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tx1"/>
                </a:solidFill>
                <a:latin typeface="Noto Sans" panose="020B0502040504020204"/>
              </a:rPr>
              <a:t>28/02/2022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595777" y="246649"/>
            <a:ext cx="4906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005D5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STEP </a:t>
            </a:r>
            <a:endParaRPr lang="en-GB" sz="4000" b="1" dirty="0">
              <a:solidFill>
                <a:srgbClr val="005D5D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E16D7A-B5B7-4A58-922B-115040FA32AA}"/>
              </a:ext>
            </a:extLst>
          </p:cNvPr>
          <p:cNvSpPr txBox="1"/>
          <p:nvPr/>
        </p:nvSpPr>
        <p:spPr>
          <a:xfrm>
            <a:off x="6831542" y="899303"/>
            <a:ext cx="1609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Entro</a:t>
            </a:r>
            <a:r>
              <a:rPr lang="en-US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60 gg </a:t>
            </a:r>
            <a:r>
              <a:rPr lang="en-US" sz="2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dalla</a:t>
            </a:r>
            <a:r>
              <a:rPr lang="en-US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en-US" sz="2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richiesta</a:t>
            </a:r>
            <a:r>
              <a:rPr lang="en-US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del </a:t>
            </a:r>
            <a:r>
              <a:rPr lang="en-US" sz="20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saldo</a:t>
            </a:r>
            <a:r>
              <a:rPr lang="en-US" sz="20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en-GB" sz="2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53B7D2-607F-47BC-9C37-403E42B65FA4}"/>
              </a:ext>
            </a:extLst>
          </p:cNvPr>
          <p:cNvSpPr txBox="1"/>
          <p:nvPr/>
        </p:nvSpPr>
        <p:spPr>
          <a:xfrm>
            <a:off x="3682327" y="1059621"/>
            <a:ext cx="177934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1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Fine attività progettuali</a:t>
            </a:r>
            <a:endParaRPr lang="en-GB" sz="12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B0070-3CE1-4C59-BE93-F567DBECF5B6}"/>
              </a:ext>
            </a:extLst>
          </p:cNvPr>
          <p:cNvSpPr txBox="1"/>
          <p:nvPr/>
        </p:nvSpPr>
        <p:spPr>
          <a:xfrm>
            <a:off x="740807" y="1425850"/>
            <a:ext cx="17341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1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Dal 26 </a:t>
            </a:r>
            <a:r>
              <a:rPr lang="en-US" sz="2100" b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ottobre</a:t>
            </a:r>
            <a:endParaRPr lang="en-GB" sz="21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71C13F8-8C78-4F88-AB23-F329C1824EF1}"/>
              </a:ext>
            </a:extLst>
          </p:cNvPr>
          <p:cNvCxnSpPr>
            <a:cxnSpLocks/>
            <a:stCxn id="2" idx="2"/>
            <a:endCxn id="17" idx="0"/>
          </p:cNvCxnSpPr>
          <p:nvPr/>
        </p:nvCxnSpPr>
        <p:spPr>
          <a:xfrm>
            <a:off x="1588993" y="2500040"/>
            <a:ext cx="7328" cy="4198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5AF125C-6B80-417C-B6FD-A5DBF0D04202}"/>
              </a:ext>
            </a:extLst>
          </p:cNvPr>
          <p:cNvCxnSpPr>
            <a:cxnSpLocks/>
            <a:endCxn id="32" idx="0"/>
          </p:cNvCxnSpPr>
          <p:nvPr/>
        </p:nvCxnSpPr>
        <p:spPr>
          <a:xfrm>
            <a:off x="4529382" y="2500040"/>
            <a:ext cx="1109" cy="42790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450525-F18B-445F-875C-0B03102F8B0B}"/>
              </a:ext>
            </a:extLst>
          </p:cNvPr>
          <p:cNvGrpSpPr/>
          <p:nvPr/>
        </p:nvGrpSpPr>
        <p:grpSpPr>
          <a:xfrm>
            <a:off x="1302668" y="3111005"/>
            <a:ext cx="587305" cy="716362"/>
            <a:chOff x="7931851" y="2464731"/>
            <a:chExt cx="1002842" cy="1223210"/>
          </a:xfrm>
          <a:solidFill>
            <a:schemeClr val="tx1"/>
          </a:solidFill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9995895-1847-4C0E-9F81-993F681B55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0806" y="2650831"/>
              <a:ext cx="623981" cy="1037110"/>
            </a:xfrm>
            <a:custGeom>
              <a:avLst/>
              <a:gdLst>
                <a:gd name="T0" fmla="*/ 674 w 750"/>
                <a:gd name="T1" fmla="*/ 602 h 1237"/>
                <a:gd name="T2" fmla="*/ 750 w 750"/>
                <a:gd name="T3" fmla="*/ 376 h 1237"/>
                <a:gd name="T4" fmla="*/ 638 w 750"/>
                <a:gd name="T5" fmla="*/ 110 h 1237"/>
                <a:gd name="T6" fmla="*/ 370 w 750"/>
                <a:gd name="T7" fmla="*/ 2 h 1237"/>
                <a:gd name="T8" fmla="*/ 110 w 750"/>
                <a:gd name="T9" fmla="*/ 112 h 1237"/>
                <a:gd name="T10" fmla="*/ 1 w 750"/>
                <a:gd name="T11" fmla="*/ 373 h 1237"/>
                <a:gd name="T12" fmla="*/ 77 w 750"/>
                <a:gd name="T13" fmla="*/ 603 h 1237"/>
                <a:gd name="T14" fmla="*/ 205 w 750"/>
                <a:gd name="T15" fmla="*/ 976 h 1237"/>
                <a:gd name="T16" fmla="*/ 205 w 750"/>
                <a:gd name="T17" fmla="*/ 1120 h 1237"/>
                <a:gd name="T18" fmla="*/ 321 w 750"/>
                <a:gd name="T19" fmla="*/ 1237 h 1237"/>
                <a:gd name="T20" fmla="*/ 430 w 750"/>
                <a:gd name="T21" fmla="*/ 1237 h 1237"/>
                <a:gd name="T22" fmla="*/ 546 w 750"/>
                <a:gd name="T23" fmla="*/ 1120 h 1237"/>
                <a:gd name="T24" fmla="*/ 546 w 750"/>
                <a:gd name="T25" fmla="*/ 976 h 1237"/>
                <a:gd name="T26" fmla="*/ 674 w 750"/>
                <a:gd name="T27" fmla="*/ 602 h 1237"/>
                <a:gd name="T28" fmla="*/ 116 w 750"/>
                <a:gd name="T29" fmla="*/ 574 h 1237"/>
                <a:gd name="T30" fmla="*/ 49 w 750"/>
                <a:gd name="T31" fmla="*/ 373 h 1237"/>
                <a:gd name="T32" fmla="*/ 371 w 750"/>
                <a:gd name="T33" fmla="*/ 50 h 1237"/>
                <a:gd name="T34" fmla="*/ 605 w 750"/>
                <a:gd name="T35" fmla="*/ 144 h 1237"/>
                <a:gd name="T36" fmla="*/ 702 w 750"/>
                <a:gd name="T37" fmla="*/ 376 h 1237"/>
                <a:gd name="T38" fmla="*/ 636 w 750"/>
                <a:gd name="T39" fmla="*/ 573 h 1237"/>
                <a:gd name="T40" fmla="*/ 498 w 750"/>
                <a:gd name="T41" fmla="*/ 967 h 1237"/>
                <a:gd name="T42" fmla="*/ 253 w 750"/>
                <a:gd name="T43" fmla="*/ 967 h 1237"/>
                <a:gd name="T44" fmla="*/ 116 w 750"/>
                <a:gd name="T45" fmla="*/ 574 h 1237"/>
                <a:gd name="T46" fmla="*/ 253 w 750"/>
                <a:gd name="T47" fmla="*/ 1104 h 1237"/>
                <a:gd name="T48" fmla="*/ 253 w 750"/>
                <a:gd name="T49" fmla="*/ 1085 h 1237"/>
                <a:gd name="T50" fmla="*/ 498 w 750"/>
                <a:gd name="T51" fmla="*/ 1113 h 1237"/>
                <a:gd name="T52" fmla="*/ 498 w 750"/>
                <a:gd name="T53" fmla="*/ 1120 h 1237"/>
                <a:gd name="T54" fmla="*/ 497 w 750"/>
                <a:gd name="T55" fmla="*/ 1132 h 1237"/>
                <a:gd name="T56" fmla="*/ 253 w 750"/>
                <a:gd name="T57" fmla="*/ 1104 h 1237"/>
                <a:gd name="T58" fmla="*/ 253 w 750"/>
                <a:gd name="T59" fmla="*/ 1036 h 1237"/>
                <a:gd name="T60" fmla="*/ 253 w 750"/>
                <a:gd name="T61" fmla="*/ 1015 h 1237"/>
                <a:gd name="T62" fmla="*/ 498 w 750"/>
                <a:gd name="T63" fmla="*/ 1015 h 1237"/>
                <a:gd name="T64" fmla="*/ 498 w 750"/>
                <a:gd name="T65" fmla="*/ 1064 h 1237"/>
                <a:gd name="T66" fmla="*/ 253 w 750"/>
                <a:gd name="T67" fmla="*/ 1036 h 1237"/>
                <a:gd name="T68" fmla="*/ 321 w 750"/>
                <a:gd name="T69" fmla="*/ 1189 h 1237"/>
                <a:gd name="T70" fmla="*/ 262 w 750"/>
                <a:gd name="T71" fmla="*/ 1153 h 1237"/>
                <a:gd name="T72" fmla="*/ 468 w 750"/>
                <a:gd name="T73" fmla="*/ 1177 h 1237"/>
                <a:gd name="T74" fmla="*/ 430 w 750"/>
                <a:gd name="T75" fmla="*/ 1189 h 1237"/>
                <a:gd name="T76" fmla="*/ 321 w 750"/>
                <a:gd name="T77" fmla="*/ 1189 h 1237"/>
                <a:gd name="T78" fmla="*/ 321 w 750"/>
                <a:gd name="T79" fmla="*/ 1189 h 1237"/>
                <a:gd name="T80" fmla="*/ 321 w 750"/>
                <a:gd name="T81" fmla="*/ 1189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0" h="1237">
                  <a:moveTo>
                    <a:pt x="674" y="602"/>
                  </a:moveTo>
                  <a:cubicBezTo>
                    <a:pt x="724" y="537"/>
                    <a:pt x="750" y="459"/>
                    <a:pt x="750" y="376"/>
                  </a:cubicBezTo>
                  <a:cubicBezTo>
                    <a:pt x="750" y="275"/>
                    <a:pt x="710" y="180"/>
                    <a:pt x="638" y="110"/>
                  </a:cubicBezTo>
                  <a:cubicBezTo>
                    <a:pt x="566" y="39"/>
                    <a:pt x="471" y="0"/>
                    <a:pt x="370" y="2"/>
                  </a:cubicBezTo>
                  <a:cubicBezTo>
                    <a:pt x="272" y="3"/>
                    <a:pt x="180" y="42"/>
                    <a:pt x="110" y="112"/>
                  </a:cubicBezTo>
                  <a:cubicBezTo>
                    <a:pt x="41" y="182"/>
                    <a:pt x="2" y="275"/>
                    <a:pt x="1" y="373"/>
                  </a:cubicBezTo>
                  <a:cubicBezTo>
                    <a:pt x="0" y="457"/>
                    <a:pt x="27" y="536"/>
                    <a:pt x="77" y="603"/>
                  </a:cubicBezTo>
                  <a:cubicBezTo>
                    <a:pt x="160" y="711"/>
                    <a:pt x="205" y="843"/>
                    <a:pt x="205" y="976"/>
                  </a:cubicBezTo>
                  <a:cubicBezTo>
                    <a:pt x="205" y="1120"/>
                    <a:pt x="205" y="1120"/>
                    <a:pt x="205" y="1120"/>
                  </a:cubicBezTo>
                  <a:cubicBezTo>
                    <a:pt x="205" y="1185"/>
                    <a:pt x="257" y="1237"/>
                    <a:pt x="321" y="1237"/>
                  </a:cubicBezTo>
                  <a:cubicBezTo>
                    <a:pt x="430" y="1237"/>
                    <a:pt x="430" y="1237"/>
                    <a:pt x="430" y="1237"/>
                  </a:cubicBezTo>
                  <a:cubicBezTo>
                    <a:pt x="494" y="1237"/>
                    <a:pt x="546" y="1185"/>
                    <a:pt x="546" y="1120"/>
                  </a:cubicBezTo>
                  <a:cubicBezTo>
                    <a:pt x="546" y="976"/>
                    <a:pt x="546" y="976"/>
                    <a:pt x="546" y="976"/>
                  </a:cubicBezTo>
                  <a:cubicBezTo>
                    <a:pt x="546" y="842"/>
                    <a:pt x="590" y="713"/>
                    <a:pt x="674" y="602"/>
                  </a:cubicBezTo>
                  <a:close/>
                  <a:moveTo>
                    <a:pt x="116" y="574"/>
                  </a:moveTo>
                  <a:cubicBezTo>
                    <a:pt x="71" y="516"/>
                    <a:pt x="48" y="446"/>
                    <a:pt x="49" y="373"/>
                  </a:cubicBezTo>
                  <a:cubicBezTo>
                    <a:pt x="51" y="197"/>
                    <a:pt x="195" y="52"/>
                    <a:pt x="371" y="50"/>
                  </a:cubicBezTo>
                  <a:cubicBezTo>
                    <a:pt x="459" y="49"/>
                    <a:pt x="542" y="82"/>
                    <a:pt x="605" y="144"/>
                  </a:cubicBezTo>
                  <a:cubicBezTo>
                    <a:pt x="667" y="206"/>
                    <a:pt x="702" y="288"/>
                    <a:pt x="702" y="376"/>
                  </a:cubicBezTo>
                  <a:cubicBezTo>
                    <a:pt x="702" y="448"/>
                    <a:pt x="679" y="516"/>
                    <a:pt x="636" y="573"/>
                  </a:cubicBezTo>
                  <a:cubicBezTo>
                    <a:pt x="547" y="690"/>
                    <a:pt x="500" y="825"/>
                    <a:pt x="498" y="967"/>
                  </a:cubicBezTo>
                  <a:cubicBezTo>
                    <a:pt x="253" y="967"/>
                    <a:pt x="253" y="967"/>
                    <a:pt x="253" y="967"/>
                  </a:cubicBezTo>
                  <a:cubicBezTo>
                    <a:pt x="251" y="827"/>
                    <a:pt x="202" y="688"/>
                    <a:pt x="116" y="574"/>
                  </a:cubicBezTo>
                  <a:close/>
                  <a:moveTo>
                    <a:pt x="253" y="1104"/>
                  </a:moveTo>
                  <a:cubicBezTo>
                    <a:pt x="253" y="1085"/>
                    <a:pt x="253" y="1085"/>
                    <a:pt x="253" y="1085"/>
                  </a:cubicBezTo>
                  <a:cubicBezTo>
                    <a:pt x="498" y="1113"/>
                    <a:pt x="498" y="1113"/>
                    <a:pt x="498" y="1113"/>
                  </a:cubicBezTo>
                  <a:cubicBezTo>
                    <a:pt x="498" y="1120"/>
                    <a:pt x="498" y="1120"/>
                    <a:pt x="498" y="1120"/>
                  </a:cubicBezTo>
                  <a:cubicBezTo>
                    <a:pt x="498" y="1124"/>
                    <a:pt x="498" y="1128"/>
                    <a:pt x="497" y="1132"/>
                  </a:cubicBezTo>
                  <a:lnTo>
                    <a:pt x="253" y="1104"/>
                  </a:lnTo>
                  <a:close/>
                  <a:moveTo>
                    <a:pt x="253" y="1036"/>
                  </a:moveTo>
                  <a:cubicBezTo>
                    <a:pt x="253" y="1015"/>
                    <a:pt x="253" y="1015"/>
                    <a:pt x="253" y="1015"/>
                  </a:cubicBezTo>
                  <a:cubicBezTo>
                    <a:pt x="498" y="1015"/>
                    <a:pt x="498" y="1015"/>
                    <a:pt x="498" y="1015"/>
                  </a:cubicBezTo>
                  <a:cubicBezTo>
                    <a:pt x="498" y="1064"/>
                    <a:pt x="498" y="1064"/>
                    <a:pt x="498" y="1064"/>
                  </a:cubicBezTo>
                  <a:lnTo>
                    <a:pt x="253" y="1036"/>
                  </a:lnTo>
                  <a:close/>
                  <a:moveTo>
                    <a:pt x="321" y="1189"/>
                  </a:moveTo>
                  <a:cubicBezTo>
                    <a:pt x="296" y="1189"/>
                    <a:pt x="273" y="1174"/>
                    <a:pt x="262" y="1153"/>
                  </a:cubicBezTo>
                  <a:cubicBezTo>
                    <a:pt x="468" y="1177"/>
                    <a:pt x="468" y="1177"/>
                    <a:pt x="468" y="1177"/>
                  </a:cubicBezTo>
                  <a:cubicBezTo>
                    <a:pt x="457" y="1184"/>
                    <a:pt x="444" y="1189"/>
                    <a:pt x="430" y="1189"/>
                  </a:cubicBezTo>
                  <a:lnTo>
                    <a:pt x="321" y="1189"/>
                  </a:lnTo>
                  <a:close/>
                  <a:moveTo>
                    <a:pt x="321" y="1189"/>
                  </a:moveTo>
                  <a:cubicBezTo>
                    <a:pt x="321" y="1189"/>
                    <a:pt x="321" y="1189"/>
                    <a:pt x="321" y="118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dirty="0">
                <a:solidFill>
                  <a:schemeClr val="accent6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A1F4D50F-482B-420C-A2C1-E498EB2376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93151" y="2944496"/>
              <a:ext cx="44264" cy="75201"/>
            </a:xfrm>
            <a:custGeom>
              <a:avLst/>
              <a:gdLst>
                <a:gd name="T0" fmla="*/ 51 w 53"/>
                <a:gd name="T1" fmla="*/ 62 h 90"/>
                <a:gd name="T2" fmla="*/ 48 w 53"/>
                <a:gd name="T3" fmla="*/ 24 h 90"/>
                <a:gd name="T4" fmla="*/ 25 w 53"/>
                <a:gd name="T5" fmla="*/ 0 h 90"/>
                <a:gd name="T6" fmla="*/ 0 w 53"/>
                <a:gd name="T7" fmla="*/ 23 h 90"/>
                <a:gd name="T8" fmla="*/ 4 w 53"/>
                <a:gd name="T9" fmla="*/ 69 h 90"/>
                <a:gd name="T10" fmla="*/ 27 w 53"/>
                <a:gd name="T11" fmla="*/ 90 h 90"/>
                <a:gd name="T12" fmla="*/ 31 w 53"/>
                <a:gd name="T13" fmla="*/ 90 h 90"/>
                <a:gd name="T14" fmla="*/ 51 w 53"/>
                <a:gd name="T15" fmla="*/ 62 h 90"/>
                <a:gd name="T16" fmla="*/ 51 w 53"/>
                <a:gd name="T17" fmla="*/ 62 h 90"/>
                <a:gd name="T18" fmla="*/ 51 w 53"/>
                <a:gd name="T19" fmla="*/ 62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90">
                  <a:moveTo>
                    <a:pt x="51" y="62"/>
                  </a:moveTo>
                  <a:cubicBezTo>
                    <a:pt x="49" y="50"/>
                    <a:pt x="48" y="37"/>
                    <a:pt x="48" y="24"/>
                  </a:cubicBezTo>
                  <a:cubicBezTo>
                    <a:pt x="49" y="11"/>
                    <a:pt x="38" y="0"/>
                    <a:pt x="25" y="0"/>
                  </a:cubicBezTo>
                  <a:cubicBezTo>
                    <a:pt x="11" y="0"/>
                    <a:pt x="1" y="10"/>
                    <a:pt x="0" y="23"/>
                  </a:cubicBezTo>
                  <a:cubicBezTo>
                    <a:pt x="0" y="39"/>
                    <a:pt x="1" y="54"/>
                    <a:pt x="4" y="69"/>
                  </a:cubicBezTo>
                  <a:cubicBezTo>
                    <a:pt x="5" y="81"/>
                    <a:pt x="16" y="90"/>
                    <a:pt x="27" y="90"/>
                  </a:cubicBezTo>
                  <a:cubicBezTo>
                    <a:pt x="28" y="90"/>
                    <a:pt x="30" y="90"/>
                    <a:pt x="31" y="90"/>
                  </a:cubicBezTo>
                  <a:cubicBezTo>
                    <a:pt x="44" y="88"/>
                    <a:pt x="53" y="75"/>
                    <a:pt x="51" y="62"/>
                  </a:cubicBezTo>
                  <a:close/>
                  <a:moveTo>
                    <a:pt x="51" y="62"/>
                  </a:moveTo>
                  <a:cubicBezTo>
                    <a:pt x="51" y="62"/>
                    <a:pt x="51" y="62"/>
                    <a:pt x="51" y="6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1" name="Freeform 7">
              <a:extLst>
                <a:ext uri="{FF2B5EF4-FFF2-40B4-BE49-F238E27FC236}">
                  <a16:creationId xmlns:a16="http://schemas.microsoft.com/office/drawing/2014/main" id="{ACBC37C6-6E77-488B-9DFE-72B2AC54B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15045" y="3044923"/>
              <a:ext cx="160397" cy="257493"/>
            </a:xfrm>
            <a:custGeom>
              <a:avLst/>
              <a:gdLst>
                <a:gd name="T0" fmla="*/ 166 w 193"/>
                <a:gd name="T1" fmla="*/ 307 h 307"/>
                <a:gd name="T2" fmla="*/ 174 w 193"/>
                <a:gd name="T3" fmla="*/ 306 h 307"/>
                <a:gd name="T4" fmla="*/ 189 w 193"/>
                <a:gd name="T5" fmla="*/ 275 h 307"/>
                <a:gd name="T6" fmla="*/ 71 w 193"/>
                <a:gd name="T7" fmla="*/ 51 h 307"/>
                <a:gd name="T8" fmla="*/ 49 w 193"/>
                <a:gd name="T9" fmla="*/ 16 h 307"/>
                <a:gd name="T10" fmla="*/ 16 w 193"/>
                <a:gd name="T11" fmla="*/ 6 h 307"/>
                <a:gd name="T12" fmla="*/ 6 w 193"/>
                <a:gd name="T13" fmla="*/ 38 h 307"/>
                <a:gd name="T14" fmla="*/ 33 w 193"/>
                <a:gd name="T15" fmla="*/ 80 h 307"/>
                <a:gd name="T16" fmla="*/ 143 w 193"/>
                <a:gd name="T17" fmla="*/ 290 h 307"/>
                <a:gd name="T18" fmla="*/ 166 w 193"/>
                <a:gd name="T19" fmla="*/ 307 h 307"/>
                <a:gd name="T20" fmla="*/ 166 w 193"/>
                <a:gd name="T21" fmla="*/ 307 h 307"/>
                <a:gd name="T22" fmla="*/ 166 w 193"/>
                <a:gd name="T23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07">
                  <a:moveTo>
                    <a:pt x="166" y="307"/>
                  </a:moveTo>
                  <a:cubicBezTo>
                    <a:pt x="169" y="307"/>
                    <a:pt x="171" y="306"/>
                    <a:pt x="174" y="306"/>
                  </a:cubicBezTo>
                  <a:cubicBezTo>
                    <a:pt x="186" y="301"/>
                    <a:pt x="193" y="288"/>
                    <a:pt x="189" y="275"/>
                  </a:cubicBezTo>
                  <a:cubicBezTo>
                    <a:pt x="162" y="194"/>
                    <a:pt x="123" y="119"/>
                    <a:pt x="71" y="51"/>
                  </a:cubicBezTo>
                  <a:cubicBezTo>
                    <a:pt x="63" y="40"/>
                    <a:pt x="55" y="28"/>
                    <a:pt x="49" y="16"/>
                  </a:cubicBezTo>
                  <a:cubicBezTo>
                    <a:pt x="43" y="4"/>
                    <a:pt x="28" y="0"/>
                    <a:pt x="16" y="6"/>
                  </a:cubicBezTo>
                  <a:cubicBezTo>
                    <a:pt x="5" y="12"/>
                    <a:pt x="0" y="26"/>
                    <a:pt x="6" y="38"/>
                  </a:cubicBezTo>
                  <a:cubicBezTo>
                    <a:pt x="14" y="53"/>
                    <a:pt x="23" y="67"/>
                    <a:pt x="33" y="80"/>
                  </a:cubicBezTo>
                  <a:cubicBezTo>
                    <a:pt x="81" y="144"/>
                    <a:pt x="119" y="215"/>
                    <a:pt x="143" y="290"/>
                  </a:cubicBezTo>
                  <a:cubicBezTo>
                    <a:pt x="147" y="300"/>
                    <a:pt x="156" y="307"/>
                    <a:pt x="166" y="307"/>
                  </a:cubicBezTo>
                  <a:close/>
                  <a:moveTo>
                    <a:pt x="166" y="307"/>
                  </a:moveTo>
                  <a:cubicBezTo>
                    <a:pt x="166" y="307"/>
                    <a:pt x="166" y="307"/>
                    <a:pt x="166" y="30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D3A6035D-76D2-4F03-9254-E66D302FF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85816" y="3030644"/>
              <a:ext cx="71870" cy="89004"/>
            </a:xfrm>
            <a:custGeom>
              <a:avLst/>
              <a:gdLst>
                <a:gd name="T0" fmla="*/ 69 w 86"/>
                <a:gd name="T1" fmla="*/ 5 h 106"/>
                <a:gd name="T2" fmla="*/ 37 w 86"/>
                <a:gd name="T3" fmla="*/ 18 h 106"/>
                <a:gd name="T4" fmla="*/ 8 w 86"/>
                <a:gd name="T5" fmla="*/ 68 h 106"/>
                <a:gd name="T6" fmla="*/ 12 w 86"/>
                <a:gd name="T7" fmla="*/ 102 h 106"/>
                <a:gd name="T8" fmla="*/ 27 w 86"/>
                <a:gd name="T9" fmla="*/ 106 h 106"/>
                <a:gd name="T10" fmla="*/ 46 w 86"/>
                <a:gd name="T11" fmla="*/ 97 h 106"/>
                <a:gd name="T12" fmla="*/ 81 w 86"/>
                <a:gd name="T13" fmla="*/ 37 h 106"/>
                <a:gd name="T14" fmla="*/ 69 w 86"/>
                <a:gd name="T15" fmla="*/ 5 h 106"/>
                <a:gd name="T16" fmla="*/ 69 w 86"/>
                <a:gd name="T17" fmla="*/ 5 h 106"/>
                <a:gd name="T18" fmla="*/ 69 w 86"/>
                <a:gd name="T19" fmla="*/ 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6" h="106">
                  <a:moveTo>
                    <a:pt x="69" y="5"/>
                  </a:moveTo>
                  <a:cubicBezTo>
                    <a:pt x="56" y="0"/>
                    <a:pt x="42" y="6"/>
                    <a:pt x="37" y="18"/>
                  </a:cubicBezTo>
                  <a:cubicBezTo>
                    <a:pt x="29" y="36"/>
                    <a:pt x="20" y="52"/>
                    <a:pt x="8" y="68"/>
                  </a:cubicBezTo>
                  <a:cubicBezTo>
                    <a:pt x="0" y="79"/>
                    <a:pt x="2" y="94"/>
                    <a:pt x="12" y="102"/>
                  </a:cubicBezTo>
                  <a:cubicBezTo>
                    <a:pt x="17" y="105"/>
                    <a:pt x="22" y="106"/>
                    <a:pt x="27" y="106"/>
                  </a:cubicBezTo>
                  <a:cubicBezTo>
                    <a:pt x="34" y="106"/>
                    <a:pt x="41" y="103"/>
                    <a:pt x="46" y="97"/>
                  </a:cubicBezTo>
                  <a:cubicBezTo>
                    <a:pt x="60" y="78"/>
                    <a:pt x="72" y="58"/>
                    <a:pt x="81" y="37"/>
                  </a:cubicBezTo>
                  <a:cubicBezTo>
                    <a:pt x="86" y="25"/>
                    <a:pt x="81" y="11"/>
                    <a:pt x="69" y="5"/>
                  </a:cubicBezTo>
                  <a:close/>
                  <a:moveTo>
                    <a:pt x="69" y="5"/>
                  </a:moveTo>
                  <a:cubicBezTo>
                    <a:pt x="69" y="5"/>
                    <a:pt x="69" y="5"/>
                    <a:pt x="69" y="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3" name="Freeform 9">
              <a:extLst>
                <a:ext uri="{FF2B5EF4-FFF2-40B4-BE49-F238E27FC236}">
                  <a16:creationId xmlns:a16="http://schemas.microsoft.com/office/drawing/2014/main" id="{A87D33A6-238B-418D-AAD9-A172DF9F52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724603"/>
              <a:ext cx="259397" cy="282719"/>
            </a:xfrm>
            <a:custGeom>
              <a:avLst/>
              <a:gdLst>
                <a:gd name="T0" fmla="*/ 24 w 312"/>
                <a:gd name="T1" fmla="*/ 48 h 337"/>
                <a:gd name="T2" fmla="*/ 264 w 312"/>
                <a:gd name="T3" fmla="*/ 288 h 337"/>
                <a:gd name="T4" fmla="*/ 263 w 312"/>
                <a:gd name="T5" fmla="*/ 311 h 337"/>
                <a:gd name="T6" fmla="*/ 285 w 312"/>
                <a:gd name="T7" fmla="*/ 337 h 337"/>
                <a:gd name="T8" fmla="*/ 287 w 312"/>
                <a:gd name="T9" fmla="*/ 337 h 337"/>
                <a:gd name="T10" fmla="*/ 311 w 312"/>
                <a:gd name="T11" fmla="*/ 315 h 337"/>
                <a:gd name="T12" fmla="*/ 312 w 312"/>
                <a:gd name="T13" fmla="*/ 288 h 337"/>
                <a:gd name="T14" fmla="*/ 24 w 312"/>
                <a:gd name="T15" fmla="*/ 0 h 337"/>
                <a:gd name="T16" fmla="*/ 0 w 312"/>
                <a:gd name="T17" fmla="*/ 24 h 337"/>
                <a:gd name="T18" fmla="*/ 24 w 312"/>
                <a:gd name="T19" fmla="*/ 48 h 337"/>
                <a:gd name="T20" fmla="*/ 24 w 312"/>
                <a:gd name="T21" fmla="*/ 48 h 337"/>
                <a:gd name="T22" fmla="*/ 24 w 312"/>
                <a:gd name="T23" fmla="*/ 4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2" h="337">
                  <a:moveTo>
                    <a:pt x="24" y="48"/>
                  </a:moveTo>
                  <a:cubicBezTo>
                    <a:pt x="157" y="48"/>
                    <a:pt x="264" y="156"/>
                    <a:pt x="264" y="288"/>
                  </a:cubicBezTo>
                  <a:cubicBezTo>
                    <a:pt x="264" y="296"/>
                    <a:pt x="264" y="303"/>
                    <a:pt x="263" y="311"/>
                  </a:cubicBezTo>
                  <a:cubicBezTo>
                    <a:pt x="262" y="324"/>
                    <a:pt x="272" y="336"/>
                    <a:pt x="285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300" y="337"/>
                    <a:pt x="310" y="328"/>
                    <a:pt x="311" y="315"/>
                  </a:cubicBezTo>
                  <a:cubicBezTo>
                    <a:pt x="312" y="306"/>
                    <a:pt x="312" y="297"/>
                    <a:pt x="312" y="288"/>
                  </a:cubicBezTo>
                  <a:cubicBezTo>
                    <a:pt x="312" y="129"/>
                    <a:pt x="183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1" y="48"/>
                    <a:pt x="24" y="48"/>
                  </a:cubicBezTo>
                  <a:close/>
                  <a:moveTo>
                    <a:pt x="24" y="48"/>
                  </a:moveTo>
                  <a:cubicBezTo>
                    <a:pt x="24" y="48"/>
                    <a:pt x="24" y="48"/>
                    <a:pt x="24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8B10EBDF-4104-4461-8020-FAE692BEF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413044" y="2464731"/>
              <a:ext cx="39980" cy="152306"/>
            </a:xfrm>
            <a:custGeom>
              <a:avLst/>
              <a:gdLst>
                <a:gd name="T0" fmla="*/ 24 w 48"/>
                <a:gd name="T1" fmla="*/ 182 h 182"/>
                <a:gd name="T2" fmla="*/ 48 w 48"/>
                <a:gd name="T3" fmla="*/ 158 h 182"/>
                <a:gd name="T4" fmla="*/ 48 w 48"/>
                <a:gd name="T5" fmla="*/ 24 h 182"/>
                <a:gd name="T6" fmla="*/ 24 w 48"/>
                <a:gd name="T7" fmla="*/ 0 h 182"/>
                <a:gd name="T8" fmla="*/ 0 w 48"/>
                <a:gd name="T9" fmla="*/ 24 h 182"/>
                <a:gd name="T10" fmla="*/ 0 w 48"/>
                <a:gd name="T11" fmla="*/ 158 h 182"/>
                <a:gd name="T12" fmla="*/ 24 w 48"/>
                <a:gd name="T13" fmla="*/ 182 h 182"/>
                <a:gd name="T14" fmla="*/ 24 w 48"/>
                <a:gd name="T15" fmla="*/ 182 h 182"/>
                <a:gd name="T16" fmla="*/ 24 w 48"/>
                <a:gd name="T1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182">
                  <a:moveTo>
                    <a:pt x="24" y="182"/>
                  </a:moveTo>
                  <a:cubicBezTo>
                    <a:pt x="38" y="182"/>
                    <a:pt x="48" y="172"/>
                    <a:pt x="48" y="158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11"/>
                    <a:pt x="38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2"/>
                    <a:pt x="11" y="182"/>
                    <a:pt x="24" y="182"/>
                  </a:cubicBezTo>
                  <a:close/>
                  <a:moveTo>
                    <a:pt x="24" y="182"/>
                  </a:moveTo>
                  <a:cubicBezTo>
                    <a:pt x="24" y="182"/>
                    <a:pt x="24" y="182"/>
                    <a:pt x="24" y="18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B5FF8AC1-F832-436D-ABAA-666A6EC07B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69830" y="2526606"/>
              <a:ext cx="101379" cy="140883"/>
            </a:xfrm>
            <a:custGeom>
              <a:avLst/>
              <a:gdLst>
                <a:gd name="T0" fmla="*/ 74 w 122"/>
                <a:gd name="T1" fmla="*/ 156 h 168"/>
                <a:gd name="T2" fmla="*/ 94 w 122"/>
                <a:gd name="T3" fmla="*/ 168 h 168"/>
                <a:gd name="T4" fmla="*/ 106 w 122"/>
                <a:gd name="T5" fmla="*/ 165 h 168"/>
                <a:gd name="T6" fmla="*/ 115 w 122"/>
                <a:gd name="T7" fmla="*/ 132 h 168"/>
                <a:gd name="T8" fmla="*/ 48 w 122"/>
                <a:gd name="T9" fmla="*/ 15 h 168"/>
                <a:gd name="T10" fmla="*/ 15 w 122"/>
                <a:gd name="T11" fmla="*/ 7 h 168"/>
                <a:gd name="T12" fmla="*/ 6 w 122"/>
                <a:gd name="T13" fmla="*/ 39 h 168"/>
                <a:gd name="T14" fmla="*/ 74 w 122"/>
                <a:gd name="T15" fmla="*/ 156 h 168"/>
                <a:gd name="T16" fmla="*/ 74 w 122"/>
                <a:gd name="T17" fmla="*/ 156 h 168"/>
                <a:gd name="T18" fmla="*/ 74 w 122"/>
                <a:gd name="T19" fmla="*/ 156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74" y="156"/>
                  </a:moveTo>
                  <a:cubicBezTo>
                    <a:pt x="78" y="164"/>
                    <a:pt x="86" y="168"/>
                    <a:pt x="94" y="168"/>
                  </a:cubicBezTo>
                  <a:cubicBezTo>
                    <a:pt x="98" y="168"/>
                    <a:pt x="103" y="167"/>
                    <a:pt x="106" y="165"/>
                  </a:cubicBezTo>
                  <a:cubicBezTo>
                    <a:pt x="118" y="158"/>
                    <a:pt x="122" y="143"/>
                    <a:pt x="115" y="13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1" y="4"/>
                    <a:pt x="27" y="0"/>
                    <a:pt x="15" y="7"/>
                  </a:cubicBezTo>
                  <a:cubicBezTo>
                    <a:pt x="4" y="13"/>
                    <a:pt x="0" y="28"/>
                    <a:pt x="6" y="39"/>
                  </a:cubicBezTo>
                  <a:lnTo>
                    <a:pt x="74" y="156"/>
                  </a:lnTo>
                  <a:close/>
                  <a:moveTo>
                    <a:pt x="74" y="156"/>
                  </a:moveTo>
                  <a:cubicBezTo>
                    <a:pt x="74" y="156"/>
                    <a:pt x="74" y="156"/>
                    <a:pt x="74" y="15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1500C415-B335-4062-9E92-C8DC4A09E1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3132975"/>
              <a:ext cx="142311" cy="99951"/>
            </a:xfrm>
            <a:custGeom>
              <a:avLst/>
              <a:gdLst>
                <a:gd name="T0" fmla="*/ 155 w 171"/>
                <a:gd name="T1" fmla="*/ 74 h 119"/>
                <a:gd name="T2" fmla="*/ 39 w 171"/>
                <a:gd name="T3" fmla="*/ 7 h 119"/>
                <a:gd name="T4" fmla="*/ 6 w 171"/>
                <a:gd name="T5" fmla="*/ 15 h 119"/>
                <a:gd name="T6" fmla="*/ 15 w 171"/>
                <a:gd name="T7" fmla="*/ 48 h 119"/>
                <a:gd name="T8" fmla="*/ 131 w 171"/>
                <a:gd name="T9" fmla="*/ 115 h 119"/>
                <a:gd name="T10" fmla="*/ 143 w 171"/>
                <a:gd name="T11" fmla="*/ 119 h 119"/>
                <a:gd name="T12" fmla="*/ 164 w 171"/>
                <a:gd name="T13" fmla="*/ 107 h 119"/>
                <a:gd name="T14" fmla="*/ 155 w 171"/>
                <a:gd name="T15" fmla="*/ 74 h 119"/>
                <a:gd name="T16" fmla="*/ 155 w 171"/>
                <a:gd name="T17" fmla="*/ 74 h 119"/>
                <a:gd name="T18" fmla="*/ 155 w 171"/>
                <a:gd name="T19" fmla="*/ 74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55" y="74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7" y="0"/>
                    <a:pt x="13" y="4"/>
                    <a:pt x="6" y="15"/>
                  </a:cubicBezTo>
                  <a:cubicBezTo>
                    <a:pt x="0" y="27"/>
                    <a:pt x="3" y="42"/>
                    <a:pt x="15" y="48"/>
                  </a:cubicBezTo>
                  <a:cubicBezTo>
                    <a:pt x="131" y="115"/>
                    <a:pt x="131" y="115"/>
                    <a:pt x="131" y="115"/>
                  </a:cubicBezTo>
                  <a:cubicBezTo>
                    <a:pt x="135" y="118"/>
                    <a:pt x="139" y="119"/>
                    <a:pt x="143" y="119"/>
                  </a:cubicBezTo>
                  <a:cubicBezTo>
                    <a:pt x="152" y="119"/>
                    <a:pt x="160" y="114"/>
                    <a:pt x="164" y="107"/>
                  </a:cubicBezTo>
                  <a:cubicBezTo>
                    <a:pt x="171" y="95"/>
                    <a:pt x="167" y="80"/>
                    <a:pt x="155" y="74"/>
                  </a:cubicBezTo>
                  <a:close/>
                  <a:moveTo>
                    <a:pt x="155" y="74"/>
                  </a:moveTo>
                  <a:cubicBezTo>
                    <a:pt x="155" y="74"/>
                    <a:pt x="155" y="74"/>
                    <a:pt x="155" y="7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2EBFA7F6-F8C4-4673-9A7E-8BABF1EDD1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2704613"/>
              <a:ext cx="142311" cy="98999"/>
            </a:xfrm>
            <a:custGeom>
              <a:avLst/>
              <a:gdLst>
                <a:gd name="T0" fmla="*/ 15 w 171"/>
                <a:gd name="T1" fmla="*/ 48 h 118"/>
                <a:gd name="T2" fmla="*/ 132 w 171"/>
                <a:gd name="T3" fmla="*/ 115 h 118"/>
                <a:gd name="T4" fmla="*/ 144 w 171"/>
                <a:gd name="T5" fmla="*/ 118 h 118"/>
                <a:gd name="T6" fmla="*/ 165 w 171"/>
                <a:gd name="T7" fmla="*/ 106 h 118"/>
                <a:gd name="T8" fmla="*/ 156 w 171"/>
                <a:gd name="T9" fmla="*/ 74 h 118"/>
                <a:gd name="T10" fmla="*/ 39 w 171"/>
                <a:gd name="T11" fmla="*/ 6 h 118"/>
                <a:gd name="T12" fmla="*/ 7 w 171"/>
                <a:gd name="T13" fmla="*/ 15 h 118"/>
                <a:gd name="T14" fmla="*/ 15 w 171"/>
                <a:gd name="T15" fmla="*/ 48 h 118"/>
                <a:gd name="T16" fmla="*/ 15 w 171"/>
                <a:gd name="T17" fmla="*/ 48 h 118"/>
                <a:gd name="T18" fmla="*/ 15 w 171"/>
                <a:gd name="T19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15" y="48"/>
                  </a:moveTo>
                  <a:cubicBezTo>
                    <a:pt x="132" y="115"/>
                    <a:pt x="132" y="115"/>
                    <a:pt x="132" y="115"/>
                  </a:cubicBezTo>
                  <a:cubicBezTo>
                    <a:pt x="136" y="117"/>
                    <a:pt x="140" y="118"/>
                    <a:pt x="144" y="118"/>
                  </a:cubicBezTo>
                  <a:cubicBezTo>
                    <a:pt x="152" y="118"/>
                    <a:pt x="160" y="114"/>
                    <a:pt x="165" y="106"/>
                  </a:cubicBezTo>
                  <a:cubicBezTo>
                    <a:pt x="171" y="95"/>
                    <a:pt x="167" y="80"/>
                    <a:pt x="156" y="74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28" y="0"/>
                    <a:pt x="13" y="4"/>
                    <a:pt x="7" y="15"/>
                  </a:cubicBezTo>
                  <a:cubicBezTo>
                    <a:pt x="0" y="27"/>
                    <a:pt x="4" y="41"/>
                    <a:pt x="15" y="48"/>
                  </a:cubicBezTo>
                  <a:close/>
                  <a:moveTo>
                    <a:pt x="15" y="48"/>
                  </a:moveTo>
                  <a:cubicBezTo>
                    <a:pt x="15" y="48"/>
                    <a:pt x="15" y="48"/>
                    <a:pt x="15" y="4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AA4B621A-F767-4F38-B62C-BD46A32DAC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82387" y="2949255"/>
              <a:ext cx="152306" cy="40457"/>
            </a:xfrm>
            <a:custGeom>
              <a:avLst/>
              <a:gdLst>
                <a:gd name="T0" fmla="*/ 159 w 183"/>
                <a:gd name="T1" fmla="*/ 0 h 48"/>
                <a:gd name="T2" fmla="*/ 24 w 183"/>
                <a:gd name="T3" fmla="*/ 0 h 48"/>
                <a:gd name="T4" fmla="*/ 0 w 183"/>
                <a:gd name="T5" fmla="*/ 24 h 48"/>
                <a:gd name="T6" fmla="*/ 24 w 183"/>
                <a:gd name="T7" fmla="*/ 48 h 48"/>
                <a:gd name="T8" fmla="*/ 159 w 183"/>
                <a:gd name="T9" fmla="*/ 48 h 48"/>
                <a:gd name="T10" fmla="*/ 183 w 183"/>
                <a:gd name="T11" fmla="*/ 24 h 48"/>
                <a:gd name="T12" fmla="*/ 159 w 183"/>
                <a:gd name="T13" fmla="*/ 0 h 48"/>
                <a:gd name="T14" fmla="*/ 159 w 183"/>
                <a:gd name="T15" fmla="*/ 0 h 48"/>
                <a:gd name="T16" fmla="*/ 159 w 183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48">
                  <a:moveTo>
                    <a:pt x="159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72" y="48"/>
                    <a:pt x="183" y="38"/>
                    <a:pt x="183" y="24"/>
                  </a:cubicBezTo>
                  <a:cubicBezTo>
                    <a:pt x="183" y="11"/>
                    <a:pt x="172" y="0"/>
                    <a:pt x="159" y="0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87671456-4A3B-4E30-AC99-193D321FC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31851" y="2949255"/>
              <a:ext cx="151355" cy="40457"/>
            </a:xfrm>
            <a:custGeom>
              <a:avLst/>
              <a:gdLst>
                <a:gd name="T0" fmla="*/ 182 w 182"/>
                <a:gd name="T1" fmla="*/ 24 h 48"/>
                <a:gd name="T2" fmla="*/ 158 w 182"/>
                <a:gd name="T3" fmla="*/ 0 h 48"/>
                <a:gd name="T4" fmla="*/ 24 w 182"/>
                <a:gd name="T5" fmla="*/ 0 h 48"/>
                <a:gd name="T6" fmla="*/ 0 w 182"/>
                <a:gd name="T7" fmla="*/ 24 h 48"/>
                <a:gd name="T8" fmla="*/ 24 w 182"/>
                <a:gd name="T9" fmla="*/ 48 h 48"/>
                <a:gd name="T10" fmla="*/ 158 w 182"/>
                <a:gd name="T11" fmla="*/ 48 h 48"/>
                <a:gd name="T12" fmla="*/ 182 w 182"/>
                <a:gd name="T13" fmla="*/ 24 h 48"/>
                <a:gd name="T14" fmla="*/ 182 w 182"/>
                <a:gd name="T15" fmla="*/ 24 h 48"/>
                <a:gd name="T16" fmla="*/ 182 w 182"/>
                <a:gd name="T17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48">
                  <a:moveTo>
                    <a:pt x="182" y="24"/>
                  </a:moveTo>
                  <a:cubicBezTo>
                    <a:pt x="182" y="11"/>
                    <a:pt x="172" y="0"/>
                    <a:pt x="15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38"/>
                    <a:pt x="11" y="48"/>
                    <a:pt x="24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72" y="48"/>
                    <a:pt x="182" y="38"/>
                    <a:pt x="182" y="24"/>
                  </a:cubicBezTo>
                  <a:close/>
                  <a:moveTo>
                    <a:pt x="182" y="24"/>
                  </a:moveTo>
                  <a:cubicBezTo>
                    <a:pt x="182" y="24"/>
                    <a:pt x="182" y="24"/>
                    <a:pt x="182" y="2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B3D79B3F-2E86-43C5-A9CD-692659128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30507" y="2704613"/>
              <a:ext cx="142311" cy="98999"/>
            </a:xfrm>
            <a:custGeom>
              <a:avLst/>
              <a:gdLst>
                <a:gd name="T0" fmla="*/ 27 w 171"/>
                <a:gd name="T1" fmla="*/ 118 h 118"/>
                <a:gd name="T2" fmla="*/ 39 w 171"/>
                <a:gd name="T3" fmla="*/ 115 h 118"/>
                <a:gd name="T4" fmla="*/ 155 w 171"/>
                <a:gd name="T5" fmla="*/ 48 h 118"/>
                <a:gd name="T6" fmla="*/ 164 w 171"/>
                <a:gd name="T7" fmla="*/ 15 h 118"/>
                <a:gd name="T8" fmla="*/ 131 w 171"/>
                <a:gd name="T9" fmla="*/ 6 h 118"/>
                <a:gd name="T10" fmla="*/ 15 w 171"/>
                <a:gd name="T11" fmla="*/ 74 h 118"/>
                <a:gd name="T12" fmla="*/ 6 w 171"/>
                <a:gd name="T13" fmla="*/ 106 h 118"/>
                <a:gd name="T14" fmla="*/ 27 w 171"/>
                <a:gd name="T15" fmla="*/ 118 h 118"/>
                <a:gd name="T16" fmla="*/ 27 w 171"/>
                <a:gd name="T17" fmla="*/ 118 h 118"/>
                <a:gd name="T18" fmla="*/ 27 w 171"/>
                <a:gd name="T1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8">
                  <a:moveTo>
                    <a:pt x="27" y="118"/>
                  </a:moveTo>
                  <a:cubicBezTo>
                    <a:pt x="31" y="118"/>
                    <a:pt x="35" y="117"/>
                    <a:pt x="39" y="115"/>
                  </a:cubicBezTo>
                  <a:cubicBezTo>
                    <a:pt x="155" y="48"/>
                    <a:pt x="155" y="48"/>
                    <a:pt x="155" y="48"/>
                  </a:cubicBezTo>
                  <a:cubicBezTo>
                    <a:pt x="167" y="41"/>
                    <a:pt x="171" y="27"/>
                    <a:pt x="164" y="15"/>
                  </a:cubicBezTo>
                  <a:cubicBezTo>
                    <a:pt x="157" y="4"/>
                    <a:pt x="143" y="0"/>
                    <a:pt x="131" y="6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3" y="80"/>
                    <a:pt x="0" y="95"/>
                    <a:pt x="6" y="106"/>
                  </a:cubicBezTo>
                  <a:cubicBezTo>
                    <a:pt x="11" y="114"/>
                    <a:pt x="19" y="118"/>
                    <a:pt x="27" y="118"/>
                  </a:cubicBezTo>
                  <a:close/>
                  <a:moveTo>
                    <a:pt x="27" y="118"/>
                  </a:moveTo>
                  <a:cubicBezTo>
                    <a:pt x="27" y="118"/>
                    <a:pt x="27" y="118"/>
                    <a:pt x="27" y="118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6B0837FD-BCC3-449B-AF32-FC517E964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93726" y="3132975"/>
              <a:ext cx="142311" cy="99951"/>
            </a:xfrm>
            <a:custGeom>
              <a:avLst/>
              <a:gdLst>
                <a:gd name="T0" fmla="*/ 132 w 171"/>
                <a:gd name="T1" fmla="*/ 7 h 119"/>
                <a:gd name="T2" fmla="*/ 15 w 171"/>
                <a:gd name="T3" fmla="*/ 74 h 119"/>
                <a:gd name="T4" fmla="*/ 7 w 171"/>
                <a:gd name="T5" fmla="*/ 107 h 119"/>
                <a:gd name="T6" fmla="*/ 28 w 171"/>
                <a:gd name="T7" fmla="*/ 119 h 119"/>
                <a:gd name="T8" fmla="*/ 39 w 171"/>
                <a:gd name="T9" fmla="*/ 115 h 119"/>
                <a:gd name="T10" fmla="*/ 156 w 171"/>
                <a:gd name="T11" fmla="*/ 48 h 119"/>
                <a:gd name="T12" fmla="*/ 165 w 171"/>
                <a:gd name="T13" fmla="*/ 15 h 119"/>
                <a:gd name="T14" fmla="*/ 132 w 171"/>
                <a:gd name="T15" fmla="*/ 7 h 119"/>
                <a:gd name="T16" fmla="*/ 132 w 171"/>
                <a:gd name="T17" fmla="*/ 7 h 119"/>
                <a:gd name="T18" fmla="*/ 132 w 171"/>
                <a:gd name="T19" fmla="*/ 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19">
                  <a:moveTo>
                    <a:pt x="132" y="7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4" y="80"/>
                    <a:pt x="0" y="95"/>
                    <a:pt x="7" y="107"/>
                  </a:cubicBezTo>
                  <a:cubicBezTo>
                    <a:pt x="11" y="114"/>
                    <a:pt x="19" y="119"/>
                    <a:pt x="28" y="119"/>
                  </a:cubicBezTo>
                  <a:cubicBezTo>
                    <a:pt x="32" y="119"/>
                    <a:pt x="36" y="118"/>
                    <a:pt x="39" y="115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7" y="42"/>
                    <a:pt x="171" y="27"/>
                    <a:pt x="165" y="15"/>
                  </a:cubicBezTo>
                  <a:cubicBezTo>
                    <a:pt x="158" y="4"/>
                    <a:pt x="143" y="0"/>
                    <a:pt x="132" y="7"/>
                  </a:cubicBezTo>
                  <a:close/>
                  <a:moveTo>
                    <a:pt x="132" y="7"/>
                  </a:moveTo>
                  <a:cubicBezTo>
                    <a:pt x="132" y="7"/>
                    <a:pt x="132" y="7"/>
                    <a:pt x="132" y="7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6677223A-2AE1-4A8F-8204-15AB7F85AE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5336" y="2526606"/>
              <a:ext cx="101379" cy="140883"/>
            </a:xfrm>
            <a:custGeom>
              <a:avLst/>
              <a:gdLst>
                <a:gd name="T0" fmla="*/ 15 w 122"/>
                <a:gd name="T1" fmla="*/ 165 h 168"/>
                <a:gd name="T2" fmla="*/ 27 w 122"/>
                <a:gd name="T3" fmla="*/ 168 h 168"/>
                <a:gd name="T4" fmla="*/ 48 w 122"/>
                <a:gd name="T5" fmla="*/ 156 h 168"/>
                <a:gd name="T6" fmla="*/ 115 w 122"/>
                <a:gd name="T7" fmla="*/ 39 h 168"/>
                <a:gd name="T8" fmla="*/ 107 w 122"/>
                <a:gd name="T9" fmla="*/ 7 h 168"/>
                <a:gd name="T10" fmla="*/ 74 w 122"/>
                <a:gd name="T11" fmla="*/ 15 h 168"/>
                <a:gd name="T12" fmla="*/ 7 w 122"/>
                <a:gd name="T13" fmla="*/ 132 h 168"/>
                <a:gd name="T14" fmla="*/ 15 w 122"/>
                <a:gd name="T15" fmla="*/ 165 h 168"/>
                <a:gd name="T16" fmla="*/ 15 w 122"/>
                <a:gd name="T17" fmla="*/ 165 h 168"/>
                <a:gd name="T18" fmla="*/ 15 w 122"/>
                <a:gd name="T19" fmla="*/ 16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" h="168">
                  <a:moveTo>
                    <a:pt x="15" y="165"/>
                  </a:moveTo>
                  <a:cubicBezTo>
                    <a:pt x="19" y="167"/>
                    <a:pt x="23" y="168"/>
                    <a:pt x="27" y="168"/>
                  </a:cubicBezTo>
                  <a:cubicBezTo>
                    <a:pt x="36" y="168"/>
                    <a:pt x="44" y="164"/>
                    <a:pt x="48" y="156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22" y="28"/>
                    <a:pt x="118" y="13"/>
                    <a:pt x="107" y="7"/>
                  </a:cubicBezTo>
                  <a:cubicBezTo>
                    <a:pt x="95" y="0"/>
                    <a:pt x="80" y="4"/>
                    <a:pt x="74" y="15"/>
                  </a:cubicBezTo>
                  <a:cubicBezTo>
                    <a:pt x="7" y="132"/>
                    <a:pt x="7" y="132"/>
                    <a:pt x="7" y="132"/>
                  </a:cubicBezTo>
                  <a:cubicBezTo>
                    <a:pt x="0" y="143"/>
                    <a:pt x="4" y="158"/>
                    <a:pt x="15" y="165"/>
                  </a:cubicBezTo>
                  <a:close/>
                  <a:moveTo>
                    <a:pt x="15" y="165"/>
                  </a:moveTo>
                  <a:cubicBezTo>
                    <a:pt x="15" y="165"/>
                    <a:pt x="15" y="165"/>
                    <a:pt x="15" y="16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CCA0B48-8F06-426C-B056-AAAE9B66B34D}"/>
              </a:ext>
            </a:extLst>
          </p:cNvPr>
          <p:cNvSpPr txBox="1"/>
          <p:nvPr/>
        </p:nvSpPr>
        <p:spPr>
          <a:xfrm>
            <a:off x="976846" y="4673666"/>
            <a:ext cx="1209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latin typeface="Open Sans" panose="020B0606030504020204" pitchFamily="34" charset="0"/>
              </a:rPr>
              <a:t>APERTURA FINESTRA CONFERMA/MODIFICA BUDGET FINALE SU BANDI ON LINE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3FE5EF8-4EAA-466F-B7F2-12EF765EAF4C}"/>
              </a:ext>
            </a:extLst>
          </p:cNvPr>
          <p:cNvSpPr txBox="1"/>
          <p:nvPr/>
        </p:nvSpPr>
        <p:spPr>
          <a:xfrm>
            <a:off x="3617151" y="4857585"/>
            <a:ext cx="184963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PRESENTAZIONE RENDICONTAZIONE FINALE SU BANDI ON LINE ENTRO 60 GG</a:t>
            </a:r>
            <a:endParaRPr lang="en-GB" sz="135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95" name="Group 72">
            <a:extLst>
              <a:ext uri="{FF2B5EF4-FFF2-40B4-BE49-F238E27FC236}">
                <a16:creationId xmlns:a16="http://schemas.microsoft.com/office/drawing/2014/main" id="{2A3EAE3D-F462-40EB-AD90-8F6F179D4916}"/>
              </a:ext>
            </a:extLst>
          </p:cNvPr>
          <p:cNvGrpSpPr/>
          <p:nvPr/>
        </p:nvGrpSpPr>
        <p:grpSpPr>
          <a:xfrm>
            <a:off x="7129866" y="3110021"/>
            <a:ext cx="783593" cy="825101"/>
            <a:chOff x="5995988" y="2712903"/>
            <a:chExt cx="2457450" cy="2587625"/>
          </a:xfrm>
          <a:solidFill>
            <a:schemeClr val="tx1"/>
          </a:solidFill>
        </p:grpSpPr>
        <p:sp>
          <p:nvSpPr>
            <p:cNvPr id="96" name="Freeform 6">
              <a:extLst>
                <a:ext uri="{FF2B5EF4-FFF2-40B4-BE49-F238E27FC236}">
                  <a16:creationId xmlns:a16="http://schemas.microsoft.com/office/drawing/2014/main" id="{1F2C9E74-3D04-4B31-AFE9-99D777B5E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5988" y="2712903"/>
              <a:ext cx="2457450" cy="2587625"/>
            </a:xfrm>
            <a:custGeom>
              <a:avLst/>
              <a:gdLst>
                <a:gd name="T0" fmla="*/ 707 w 771"/>
                <a:gd name="T1" fmla="*/ 219 h 812"/>
                <a:gd name="T2" fmla="*/ 760 w 771"/>
                <a:gd name="T3" fmla="*/ 369 h 812"/>
                <a:gd name="T4" fmla="*/ 685 w 771"/>
                <a:gd name="T5" fmla="*/ 634 h 812"/>
                <a:gd name="T6" fmla="*/ 197 w 771"/>
                <a:gd name="T7" fmla="*/ 707 h 812"/>
                <a:gd name="T8" fmla="*/ 97 w 771"/>
                <a:gd name="T9" fmla="*/ 220 h 812"/>
                <a:gd name="T10" fmla="*/ 594 w 771"/>
                <a:gd name="T11" fmla="*/ 106 h 812"/>
                <a:gd name="T12" fmla="*/ 552 w 771"/>
                <a:gd name="T13" fmla="*/ 147 h 812"/>
                <a:gd name="T14" fmla="*/ 509 w 771"/>
                <a:gd name="T15" fmla="*/ 128 h 812"/>
                <a:gd name="T16" fmla="*/ 454 w 771"/>
                <a:gd name="T17" fmla="*/ 113 h 812"/>
                <a:gd name="T18" fmla="*/ 372 w 771"/>
                <a:gd name="T19" fmla="*/ 110 h 812"/>
                <a:gd name="T20" fmla="*/ 241 w 771"/>
                <a:gd name="T21" fmla="*/ 155 h 812"/>
                <a:gd name="T22" fmla="*/ 147 w 771"/>
                <a:gd name="T23" fmla="*/ 249 h 812"/>
                <a:gd name="T24" fmla="*/ 115 w 771"/>
                <a:gd name="T25" fmla="*/ 317 h 812"/>
                <a:gd name="T26" fmla="*/ 103 w 771"/>
                <a:gd name="T27" fmla="*/ 366 h 812"/>
                <a:gd name="T28" fmla="*/ 102 w 771"/>
                <a:gd name="T29" fmla="*/ 450 h 812"/>
                <a:gd name="T30" fmla="*/ 124 w 771"/>
                <a:gd name="T31" fmla="*/ 528 h 812"/>
                <a:gd name="T32" fmla="*/ 209 w 771"/>
                <a:gd name="T33" fmla="*/ 643 h 812"/>
                <a:gd name="T34" fmla="*/ 295 w 771"/>
                <a:gd name="T35" fmla="*/ 694 h 812"/>
                <a:gd name="T36" fmla="*/ 357 w 771"/>
                <a:gd name="T37" fmla="*/ 710 h 812"/>
                <a:gd name="T38" fmla="*/ 439 w 771"/>
                <a:gd name="T39" fmla="*/ 711 h 812"/>
                <a:gd name="T40" fmla="*/ 512 w 771"/>
                <a:gd name="T41" fmla="*/ 693 h 812"/>
                <a:gd name="T42" fmla="*/ 585 w 771"/>
                <a:gd name="T43" fmla="*/ 652 h 812"/>
                <a:gd name="T44" fmla="*/ 644 w 771"/>
                <a:gd name="T45" fmla="*/ 592 h 812"/>
                <a:gd name="T46" fmla="*/ 677 w 771"/>
                <a:gd name="T47" fmla="*/ 536 h 812"/>
                <a:gd name="T48" fmla="*/ 696 w 771"/>
                <a:gd name="T49" fmla="*/ 482 h 812"/>
                <a:gd name="T50" fmla="*/ 704 w 771"/>
                <a:gd name="T51" fmla="*/ 432 h 812"/>
                <a:gd name="T52" fmla="*/ 702 w 771"/>
                <a:gd name="T53" fmla="*/ 374 h 812"/>
                <a:gd name="T54" fmla="*/ 695 w 771"/>
                <a:gd name="T55" fmla="*/ 334 h 812"/>
                <a:gd name="T56" fmla="*/ 666 w 771"/>
                <a:gd name="T57" fmla="*/ 264 h 812"/>
                <a:gd name="T58" fmla="*/ 667 w 771"/>
                <a:gd name="T59" fmla="*/ 258 h 812"/>
                <a:gd name="T60" fmla="*/ 703 w 771"/>
                <a:gd name="T61" fmla="*/ 222 h 812"/>
                <a:gd name="T62" fmla="*/ 707 w 771"/>
                <a:gd name="T63" fmla="*/ 219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71" h="812">
                  <a:moveTo>
                    <a:pt x="707" y="219"/>
                  </a:moveTo>
                  <a:cubicBezTo>
                    <a:pt x="736" y="265"/>
                    <a:pt x="754" y="315"/>
                    <a:pt x="760" y="369"/>
                  </a:cubicBezTo>
                  <a:cubicBezTo>
                    <a:pt x="771" y="467"/>
                    <a:pt x="746" y="557"/>
                    <a:pt x="685" y="634"/>
                  </a:cubicBezTo>
                  <a:cubicBezTo>
                    <a:pt x="561" y="789"/>
                    <a:pt x="347" y="812"/>
                    <a:pt x="197" y="707"/>
                  </a:cubicBezTo>
                  <a:cubicBezTo>
                    <a:pt x="31" y="591"/>
                    <a:pt x="0" y="374"/>
                    <a:pt x="97" y="220"/>
                  </a:cubicBezTo>
                  <a:cubicBezTo>
                    <a:pt x="203" y="52"/>
                    <a:pt x="424" y="0"/>
                    <a:pt x="594" y="106"/>
                  </a:cubicBezTo>
                  <a:cubicBezTo>
                    <a:pt x="580" y="120"/>
                    <a:pt x="566" y="134"/>
                    <a:pt x="552" y="147"/>
                  </a:cubicBezTo>
                  <a:cubicBezTo>
                    <a:pt x="538" y="141"/>
                    <a:pt x="523" y="134"/>
                    <a:pt x="509" y="128"/>
                  </a:cubicBezTo>
                  <a:cubicBezTo>
                    <a:pt x="491" y="121"/>
                    <a:pt x="473" y="116"/>
                    <a:pt x="454" y="113"/>
                  </a:cubicBezTo>
                  <a:cubicBezTo>
                    <a:pt x="427" y="108"/>
                    <a:pt x="399" y="107"/>
                    <a:pt x="372" y="110"/>
                  </a:cubicBezTo>
                  <a:cubicBezTo>
                    <a:pt x="325" y="115"/>
                    <a:pt x="281" y="130"/>
                    <a:pt x="241" y="155"/>
                  </a:cubicBezTo>
                  <a:cubicBezTo>
                    <a:pt x="203" y="179"/>
                    <a:pt x="171" y="211"/>
                    <a:pt x="147" y="249"/>
                  </a:cubicBezTo>
                  <a:cubicBezTo>
                    <a:pt x="134" y="270"/>
                    <a:pt x="123" y="293"/>
                    <a:pt x="115" y="317"/>
                  </a:cubicBezTo>
                  <a:cubicBezTo>
                    <a:pt x="110" y="333"/>
                    <a:pt x="106" y="350"/>
                    <a:pt x="103" y="366"/>
                  </a:cubicBezTo>
                  <a:cubicBezTo>
                    <a:pt x="99" y="394"/>
                    <a:pt x="99" y="422"/>
                    <a:pt x="102" y="450"/>
                  </a:cubicBezTo>
                  <a:cubicBezTo>
                    <a:pt x="105" y="477"/>
                    <a:pt x="113" y="503"/>
                    <a:pt x="124" y="528"/>
                  </a:cubicBezTo>
                  <a:cubicBezTo>
                    <a:pt x="143" y="574"/>
                    <a:pt x="171" y="612"/>
                    <a:pt x="209" y="643"/>
                  </a:cubicBezTo>
                  <a:cubicBezTo>
                    <a:pt x="235" y="665"/>
                    <a:pt x="263" y="682"/>
                    <a:pt x="295" y="694"/>
                  </a:cubicBezTo>
                  <a:cubicBezTo>
                    <a:pt x="315" y="701"/>
                    <a:pt x="336" y="707"/>
                    <a:pt x="357" y="710"/>
                  </a:cubicBezTo>
                  <a:cubicBezTo>
                    <a:pt x="384" y="714"/>
                    <a:pt x="412" y="715"/>
                    <a:pt x="439" y="711"/>
                  </a:cubicBezTo>
                  <a:cubicBezTo>
                    <a:pt x="464" y="708"/>
                    <a:pt x="488" y="702"/>
                    <a:pt x="512" y="693"/>
                  </a:cubicBezTo>
                  <a:cubicBezTo>
                    <a:pt x="538" y="683"/>
                    <a:pt x="563" y="669"/>
                    <a:pt x="585" y="652"/>
                  </a:cubicBezTo>
                  <a:cubicBezTo>
                    <a:pt x="607" y="635"/>
                    <a:pt x="627" y="615"/>
                    <a:pt x="644" y="592"/>
                  </a:cubicBezTo>
                  <a:cubicBezTo>
                    <a:pt x="657" y="575"/>
                    <a:pt x="668" y="556"/>
                    <a:pt x="677" y="536"/>
                  </a:cubicBezTo>
                  <a:cubicBezTo>
                    <a:pt x="686" y="519"/>
                    <a:pt x="692" y="501"/>
                    <a:pt x="696" y="482"/>
                  </a:cubicBezTo>
                  <a:cubicBezTo>
                    <a:pt x="700" y="465"/>
                    <a:pt x="703" y="449"/>
                    <a:pt x="704" y="432"/>
                  </a:cubicBezTo>
                  <a:cubicBezTo>
                    <a:pt x="704" y="413"/>
                    <a:pt x="704" y="393"/>
                    <a:pt x="702" y="374"/>
                  </a:cubicBezTo>
                  <a:cubicBezTo>
                    <a:pt x="701" y="361"/>
                    <a:pt x="698" y="347"/>
                    <a:pt x="695" y="334"/>
                  </a:cubicBezTo>
                  <a:cubicBezTo>
                    <a:pt x="689" y="310"/>
                    <a:pt x="679" y="286"/>
                    <a:pt x="666" y="264"/>
                  </a:cubicBezTo>
                  <a:cubicBezTo>
                    <a:pt x="665" y="262"/>
                    <a:pt x="665" y="260"/>
                    <a:pt x="667" y="258"/>
                  </a:cubicBezTo>
                  <a:cubicBezTo>
                    <a:pt x="680" y="246"/>
                    <a:pt x="691" y="234"/>
                    <a:pt x="703" y="222"/>
                  </a:cubicBezTo>
                  <a:cubicBezTo>
                    <a:pt x="704" y="221"/>
                    <a:pt x="705" y="220"/>
                    <a:pt x="707" y="2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7" name="Freeform 7">
              <a:extLst>
                <a:ext uri="{FF2B5EF4-FFF2-40B4-BE49-F238E27FC236}">
                  <a16:creationId xmlns:a16="http://schemas.microsoft.com/office/drawing/2014/main" id="{3E4285F8-23C6-4C09-8B2E-6F1DDDA94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3270116"/>
              <a:ext cx="1450975" cy="1435100"/>
            </a:xfrm>
            <a:custGeom>
              <a:avLst/>
              <a:gdLst>
                <a:gd name="T0" fmla="*/ 350 w 455"/>
                <a:gd name="T1" fmla="*/ 54 h 450"/>
                <a:gd name="T2" fmla="*/ 311 w 455"/>
                <a:gd name="T3" fmla="*/ 93 h 450"/>
                <a:gd name="T4" fmla="*/ 305 w 455"/>
                <a:gd name="T5" fmla="*/ 94 h 450"/>
                <a:gd name="T6" fmla="*/ 262 w 455"/>
                <a:gd name="T7" fmla="*/ 81 h 450"/>
                <a:gd name="T8" fmla="*/ 210 w 455"/>
                <a:gd name="T9" fmla="*/ 82 h 450"/>
                <a:gd name="T10" fmla="*/ 148 w 455"/>
                <a:gd name="T11" fmla="*/ 109 h 450"/>
                <a:gd name="T12" fmla="*/ 103 w 455"/>
                <a:gd name="T13" fmla="*/ 160 h 450"/>
                <a:gd name="T14" fmla="*/ 84 w 455"/>
                <a:gd name="T15" fmla="*/ 216 h 450"/>
                <a:gd name="T16" fmla="*/ 90 w 455"/>
                <a:gd name="T17" fmla="*/ 283 h 450"/>
                <a:gd name="T18" fmla="*/ 154 w 455"/>
                <a:gd name="T19" fmla="*/ 367 h 450"/>
                <a:gd name="T20" fmla="*/ 225 w 455"/>
                <a:gd name="T21" fmla="*/ 392 h 450"/>
                <a:gd name="T22" fmla="*/ 302 w 455"/>
                <a:gd name="T23" fmla="*/ 379 h 450"/>
                <a:gd name="T24" fmla="*/ 364 w 455"/>
                <a:gd name="T25" fmla="*/ 330 h 450"/>
                <a:gd name="T26" fmla="*/ 391 w 455"/>
                <a:gd name="T27" fmla="*/ 273 h 450"/>
                <a:gd name="T28" fmla="*/ 395 w 455"/>
                <a:gd name="T29" fmla="*/ 223 h 450"/>
                <a:gd name="T30" fmla="*/ 380 w 455"/>
                <a:gd name="T31" fmla="*/ 167 h 450"/>
                <a:gd name="T32" fmla="*/ 422 w 455"/>
                <a:gd name="T33" fmla="*/ 125 h 450"/>
                <a:gd name="T34" fmla="*/ 453 w 455"/>
                <a:gd name="T35" fmla="*/ 242 h 450"/>
                <a:gd name="T36" fmla="*/ 418 w 455"/>
                <a:gd name="T37" fmla="*/ 354 h 450"/>
                <a:gd name="T38" fmla="*/ 235 w 455"/>
                <a:gd name="T39" fmla="*/ 450 h 450"/>
                <a:gd name="T40" fmla="*/ 85 w 455"/>
                <a:gd name="T41" fmla="*/ 385 h 450"/>
                <a:gd name="T42" fmla="*/ 95 w 455"/>
                <a:gd name="T43" fmla="*/ 78 h 450"/>
                <a:gd name="T44" fmla="*/ 350 w 455"/>
                <a:gd name="T45" fmla="*/ 5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55" h="450">
                  <a:moveTo>
                    <a:pt x="350" y="54"/>
                  </a:moveTo>
                  <a:cubicBezTo>
                    <a:pt x="337" y="67"/>
                    <a:pt x="324" y="80"/>
                    <a:pt x="311" y="93"/>
                  </a:cubicBezTo>
                  <a:cubicBezTo>
                    <a:pt x="310" y="94"/>
                    <a:pt x="307" y="95"/>
                    <a:pt x="305" y="94"/>
                  </a:cubicBezTo>
                  <a:cubicBezTo>
                    <a:pt x="292" y="87"/>
                    <a:pt x="277" y="83"/>
                    <a:pt x="262" y="81"/>
                  </a:cubicBezTo>
                  <a:cubicBezTo>
                    <a:pt x="244" y="79"/>
                    <a:pt x="227" y="79"/>
                    <a:pt x="210" y="82"/>
                  </a:cubicBezTo>
                  <a:cubicBezTo>
                    <a:pt x="187" y="87"/>
                    <a:pt x="166" y="96"/>
                    <a:pt x="148" y="109"/>
                  </a:cubicBezTo>
                  <a:cubicBezTo>
                    <a:pt x="129" y="123"/>
                    <a:pt x="114" y="140"/>
                    <a:pt x="103" y="160"/>
                  </a:cubicBezTo>
                  <a:cubicBezTo>
                    <a:pt x="93" y="178"/>
                    <a:pt x="87" y="196"/>
                    <a:pt x="84" y="216"/>
                  </a:cubicBezTo>
                  <a:cubicBezTo>
                    <a:pt x="81" y="239"/>
                    <a:pt x="83" y="261"/>
                    <a:pt x="90" y="283"/>
                  </a:cubicBezTo>
                  <a:cubicBezTo>
                    <a:pt x="101" y="319"/>
                    <a:pt x="123" y="347"/>
                    <a:pt x="154" y="367"/>
                  </a:cubicBezTo>
                  <a:cubicBezTo>
                    <a:pt x="176" y="381"/>
                    <a:pt x="199" y="389"/>
                    <a:pt x="225" y="392"/>
                  </a:cubicBezTo>
                  <a:cubicBezTo>
                    <a:pt x="252" y="394"/>
                    <a:pt x="277" y="390"/>
                    <a:pt x="302" y="379"/>
                  </a:cubicBezTo>
                  <a:cubicBezTo>
                    <a:pt x="327" y="368"/>
                    <a:pt x="348" y="352"/>
                    <a:pt x="364" y="330"/>
                  </a:cubicBezTo>
                  <a:cubicBezTo>
                    <a:pt x="377" y="313"/>
                    <a:pt x="386" y="294"/>
                    <a:pt x="391" y="273"/>
                  </a:cubicBezTo>
                  <a:cubicBezTo>
                    <a:pt x="395" y="256"/>
                    <a:pt x="397" y="240"/>
                    <a:pt x="395" y="223"/>
                  </a:cubicBezTo>
                  <a:cubicBezTo>
                    <a:pt x="394" y="204"/>
                    <a:pt x="389" y="185"/>
                    <a:pt x="380" y="167"/>
                  </a:cubicBezTo>
                  <a:cubicBezTo>
                    <a:pt x="394" y="153"/>
                    <a:pt x="408" y="139"/>
                    <a:pt x="422" y="125"/>
                  </a:cubicBezTo>
                  <a:cubicBezTo>
                    <a:pt x="444" y="161"/>
                    <a:pt x="455" y="200"/>
                    <a:pt x="453" y="242"/>
                  </a:cubicBezTo>
                  <a:cubicBezTo>
                    <a:pt x="452" y="283"/>
                    <a:pt x="441" y="320"/>
                    <a:pt x="418" y="354"/>
                  </a:cubicBezTo>
                  <a:cubicBezTo>
                    <a:pt x="374" y="418"/>
                    <a:pt x="312" y="450"/>
                    <a:pt x="235" y="450"/>
                  </a:cubicBezTo>
                  <a:cubicBezTo>
                    <a:pt x="176" y="450"/>
                    <a:pt x="125" y="427"/>
                    <a:pt x="85" y="385"/>
                  </a:cubicBezTo>
                  <a:cubicBezTo>
                    <a:pt x="0" y="295"/>
                    <a:pt x="6" y="160"/>
                    <a:pt x="95" y="78"/>
                  </a:cubicBezTo>
                  <a:cubicBezTo>
                    <a:pt x="179" y="0"/>
                    <a:pt x="293" y="14"/>
                    <a:pt x="350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8" name="Freeform 8">
              <a:extLst>
                <a:ext uri="{FF2B5EF4-FFF2-40B4-BE49-F238E27FC236}">
                  <a16:creationId xmlns:a16="http://schemas.microsoft.com/office/drawing/2014/main" id="{CD1646A8-5C2C-4DA1-AC87-C71A8001162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0563" y="2874828"/>
              <a:ext cx="1381125" cy="1384300"/>
            </a:xfrm>
            <a:custGeom>
              <a:avLst/>
              <a:gdLst>
                <a:gd name="T0" fmla="*/ 363 w 433"/>
                <a:gd name="T1" fmla="*/ 0 h 434"/>
                <a:gd name="T2" fmla="*/ 363 w 433"/>
                <a:gd name="T3" fmla="*/ 71 h 434"/>
                <a:gd name="T4" fmla="*/ 432 w 433"/>
                <a:gd name="T5" fmla="*/ 71 h 434"/>
                <a:gd name="T6" fmla="*/ 433 w 433"/>
                <a:gd name="T7" fmla="*/ 73 h 434"/>
                <a:gd name="T8" fmla="*/ 408 w 433"/>
                <a:gd name="T9" fmla="*/ 98 h 434"/>
                <a:gd name="T10" fmla="*/ 303 w 433"/>
                <a:gd name="T11" fmla="*/ 203 h 434"/>
                <a:gd name="T12" fmla="*/ 292 w 433"/>
                <a:gd name="T13" fmla="*/ 207 h 434"/>
                <a:gd name="T14" fmla="*/ 262 w 433"/>
                <a:gd name="T15" fmla="*/ 208 h 434"/>
                <a:gd name="T16" fmla="*/ 255 w 433"/>
                <a:gd name="T17" fmla="*/ 210 h 434"/>
                <a:gd name="T18" fmla="*/ 176 w 433"/>
                <a:gd name="T19" fmla="*/ 289 h 434"/>
                <a:gd name="T20" fmla="*/ 141 w 433"/>
                <a:gd name="T21" fmla="*/ 325 h 434"/>
                <a:gd name="T22" fmla="*/ 140 w 433"/>
                <a:gd name="T23" fmla="*/ 330 h 434"/>
                <a:gd name="T24" fmla="*/ 146 w 433"/>
                <a:gd name="T25" fmla="*/ 354 h 434"/>
                <a:gd name="T26" fmla="*/ 121 w 433"/>
                <a:gd name="T27" fmla="*/ 415 h 434"/>
                <a:gd name="T28" fmla="*/ 67 w 433"/>
                <a:gd name="T29" fmla="*/ 432 h 434"/>
                <a:gd name="T30" fmla="*/ 12 w 433"/>
                <a:gd name="T31" fmla="*/ 397 h 434"/>
                <a:gd name="T32" fmla="*/ 4 w 433"/>
                <a:gd name="T33" fmla="*/ 342 h 434"/>
                <a:gd name="T34" fmla="*/ 46 w 433"/>
                <a:gd name="T35" fmla="*/ 294 h 434"/>
                <a:gd name="T36" fmla="*/ 105 w 433"/>
                <a:gd name="T37" fmla="*/ 295 h 434"/>
                <a:gd name="T38" fmla="*/ 110 w 433"/>
                <a:gd name="T39" fmla="*/ 293 h 434"/>
                <a:gd name="T40" fmla="*/ 191 w 433"/>
                <a:gd name="T41" fmla="*/ 213 h 434"/>
                <a:gd name="T42" fmla="*/ 223 w 433"/>
                <a:gd name="T43" fmla="*/ 181 h 434"/>
                <a:gd name="T44" fmla="*/ 227 w 433"/>
                <a:gd name="T45" fmla="*/ 171 h 434"/>
                <a:gd name="T46" fmla="*/ 227 w 433"/>
                <a:gd name="T47" fmla="*/ 143 h 434"/>
                <a:gd name="T48" fmla="*/ 231 w 433"/>
                <a:gd name="T49" fmla="*/ 131 h 434"/>
                <a:gd name="T50" fmla="*/ 360 w 433"/>
                <a:gd name="T51" fmla="*/ 3 h 434"/>
                <a:gd name="T52" fmla="*/ 363 w 433"/>
                <a:gd name="T53" fmla="*/ 0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3" h="434">
                  <a:moveTo>
                    <a:pt x="363" y="0"/>
                  </a:moveTo>
                  <a:cubicBezTo>
                    <a:pt x="363" y="24"/>
                    <a:pt x="363" y="47"/>
                    <a:pt x="363" y="71"/>
                  </a:cubicBezTo>
                  <a:cubicBezTo>
                    <a:pt x="386" y="71"/>
                    <a:pt x="409" y="71"/>
                    <a:pt x="432" y="71"/>
                  </a:cubicBezTo>
                  <a:cubicBezTo>
                    <a:pt x="432" y="72"/>
                    <a:pt x="432" y="73"/>
                    <a:pt x="433" y="73"/>
                  </a:cubicBezTo>
                  <a:cubicBezTo>
                    <a:pt x="424" y="81"/>
                    <a:pt x="416" y="90"/>
                    <a:pt x="408" y="98"/>
                  </a:cubicBezTo>
                  <a:cubicBezTo>
                    <a:pt x="373" y="133"/>
                    <a:pt x="338" y="168"/>
                    <a:pt x="303" y="203"/>
                  </a:cubicBezTo>
                  <a:cubicBezTo>
                    <a:pt x="300" y="206"/>
                    <a:pt x="297" y="208"/>
                    <a:pt x="292" y="207"/>
                  </a:cubicBezTo>
                  <a:cubicBezTo>
                    <a:pt x="282" y="207"/>
                    <a:pt x="272" y="207"/>
                    <a:pt x="262" y="208"/>
                  </a:cubicBezTo>
                  <a:cubicBezTo>
                    <a:pt x="260" y="208"/>
                    <a:pt x="256" y="209"/>
                    <a:pt x="255" y="210"/>
                  </a:cubicBezTo>
                  <a:cubicBezTo>
                    <a:pt x="228" y="237"/>
                    <a:pt x="202" y="263"/>
                    <a:pt x="176" y="289"/>
                  </a:cubicBezTo>
                  <a:cubicBezTo>
                    <a:pt x="164" y="301"/>
                    <a:pt x="152" y="313"/>
                    <a:pt x="141" y="325"/>
                  </a:cubicBezTo>
                  <a:cubicBezTo>
                    <a:pt x="140" y="326"/>
                    <a:pt x="139" y="328"/>
                    <a:pt x="140" y="330"/>
                  </a:cubicBezTo>
                  <a:cubicBezTo>
                    <a:pt x="143" y="338"/>
                    <a:pt x="145" y="346"/>
                    <a:pt x="146" y="354"/>
                  </a:cubicBezTo>
                  <a:cubicBezTo>
                    <a:pt x="148" y="379"/>
                    <a:pt x="139" y="399"/>
                    <a:pt x="121" y="415"/>
                  </a:cubicBezTo>
                  <a:cubicBezTo>
                    <a:pt x="105" y="428"/>
                    <a:pt x="87" y="434"/>
                    <a:pt x="67" y="432"/>
                  </a:cubicBezTo>
                  <a:cubicBezTo>
                    <a:pt x="43" y="429"/>
                    <a:pt x="25" y="417"/>
                    <a:pt x="12" y="397"/>
                  </a:cubicBezTo>
                  <a:cubicBezTo>
                    <a:pt x="2" y="380"/>
                    <a:pt x="0" y="361"/>
                    <a:pt x="4" y="342"/>
                  </a:cubicBezTo>
                  <a:cubicBezTo>
                    <a:pt x="10" y="320"/>
                    <a:pt x="24" y="303"/>
                    <a:pt x="46" y="294"/>
                  </a:cubicBezTo>
                  <a:cubicBezTo>
                    <a:pt x="66" y="285"/>
                    <a:pt x="86" y="286"/>
                    <a:pt x="105" y="295"/>
                  </a:cubicBezTo>
                  <a:cubicBezTo>
                    <a:pt x="107" y="295"/>
                    <a:pt x="109" y="294"/>
                    <a:pt x="110" y="293"/>
                  </a:cubicBezTo>
                  <a:cubicBezTo>
                    <a:pt x="137" y="267"/>
                    <a:pt x="164" y="240"/>
                    <a:pt x="191" y="213"/>
                  </a:cubicBezTo>
                  <a:cubicBezTo>
                    <a:pt x="202" y="202"/>
                    <a:pt x="212" y="191"/>
                    <a:pt x="223" y="181"/>
                  </a:cubicBezTo>
                  <a:cubicBezTo>
                    <a:pt x="226" y="178"/>
                    <a:pt x="227" y="175"/>
                    <a:pt x="227" y="171"/>
                  </a:cubicBezTo>
                  <a:cubicBezTo>
                    <a:pt x="227" y="162"/>
                    <a:pt x="227" y="152"/>
                    <a:pt x="227" y="143"/>
                  </a:cubicBezTo>
                  <a:cubicBezTo>
                    <a:pt x="226" y="138"/>
                    <a:pt x="228" y="135"/>
                    <a:pt x="231" y="131"/>
                  </a:cubicBezTo>
                  <a:cubicBezTo>
                    <a:pt x="274" y="88"/>
                    <a:pt x="317" y="45"/>
                    <a:pt x="360" y="3"/>
                  </a:cubicBezTo>
                  <a:cubicBezTo>
                    <a:pt x="361" y="2"/>
                    <a:pt x="362" y="1"/>
                    <a:pt x="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sp>
        <p:nvSpPr>
          <p:cNvPr id="27" name="Oval 16">
            <a:extLst>
              <a:ext uri="{FF2B5EF4-FFF2-40B4-BE49-F238E27FC236}">
                <a16:creationId xmlns:a16="http://schemas.microsoft.com/office/drawing/2014/main" id="{4878667A-74A6-45CA-AEC0-EBC804AE1D80}"/>
              </a:ext>
            </a:extLst>
          </p:cNvPr>
          <p:cNvSpPr/>
          <p:nvPr/>
        </p:nvSpPr>
        <p:spPr>
          <a:xfrm>
            <a:off x="642912" y="4540049"/>
            <a:ext cx="1866916" cy="1887943"/>
          </a:xfrm>
          <a:prstGeom prst="ellipse">
            <a:avLst/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TextBox 89">
            <a:extLst>
              <a:ext uri="{FF2B5EF4-FFF2-40B4-BE49-F238E27FC236}">
                <a16:creationId xmlns:a16="http://schemas.microsoft.com/office/drawing/2014/main" id="{7A37D7BA-87CE-4A15-AEA4-AEE2C2018C0F}"/>
              </a:ext>
            </a:extLst>
          </p:cNvPr>
          <p:cNvSpPr txBox="1"/>
          <p:nvPr/>
        </p:nvSpPr>
        <p:spPr>
          <a:xfrm>
            <a:off x="6648989" y="4903087"/>
            <a:ext cx="185647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latin typeface="Open Sans" panose="020B0606030504020204" pitchFamily="34" charset="0"/>
                <a:ea typeface="Noto Sans" panose="020B0502040504020204" pitchFamily="34"/>
                <a:cs typeface="Noto Sans" panose="020B0502040504020204" pitchFamily="34"/>
              </a:rPr>
              <a:t>CONTROLLI +PAGAMENTO ACCONTO 30%</a:t>
            </a:r>
            <a:endParaRPr lang="en-GB" sz="135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0" name="Oval 31">
            <a:extLst>
              <a:ext uri="{FF2B5EF4-FFF2-40B4-BE49-F238E27FC236}">
                <a16:creationId xmlns:a16="http://schemas.microsoft.com/office/drawing/2014/main" id="{C4B7D254-DAE1-48AB-A650-0F1668913726}"/>
              </a:ext>
            </a:extLst>
          </p:cNvPr>
          <p:cNvSpPr/>
          <p:nvPr/>
        </p:nvSpPr>
        <p:spPr>
          <a:xfrm>
            <a:off x="3603853" y="4633930"/>
            <a:ext cx="1898339" cy="1710309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1">
            <a:extLst>
              <a:ext uri="{FF2B5EF4-FFF2-40B4-BE49-F238E27FC236}">
                <a16:creationId xmlns:a16="http://schemas.microsoft.com/office/drawing/2014/main" id="{0DBF4C6C-83F6-46D6-9605-6353109756F6}"/>
              </a:ext>
            </a:extLst>
          </p:cNvPr>
          <p:cNvSpPr/>
          <p:nvPr/>
        </p:nvSpPr>
        <p:spPr>
          <a:xfrm>
            <a:off x="6691538" y="4602296"/>
            <a:ext cx="1779346" cy="1562794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Oval 31">
            <a:extLst>
              <a:ext uri="{FF2B5EF4-FFF2-40B4-BE49-F238E27FC236}">
                <a16:creationId xmlns:a16="http://schemas.microsoft.com/office/drawing/2014/main" id="{2D55CA21-7395-4695-8277-9246B1347E7F}"/>
              </a:ext>
            </a:extLst>
          </p:cNvPr>
          <p:cNvSpPr/>
          <p:nvPr/>
        </p:nvSpPr>
        <p:spPr>
          <a:xfrm>
            <a:off x="7027952" y="2973299"/>
            <a:ext cx="1098548" cy="1098546"/>
          </a:xfrm>
          <a:prstGeom prst="ellipse">
            <a:avLst/>
          </a:prstGeom>
          <a:solidFill>
            <a:srgbClr val="0190D4">
              <a:alpha val="10000"/>
            </a:srgbClr>
          </a:solidFill>
          <a:ln w="38100">
            <a:solidFill>
              <a:srgbClr val="0190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15" name="Straight Connector 30">
            <a:extLst>
              <a:ext uri="{FF2B5EF4-FFF2-40B4-BE49-F238E27FC236}">
                <a16:creationId xmlns:a16="http://schemas.microsoft.com/office/drawing/2014/main" id="{2091F5B8-ED8A-4B5A-AFC2-DB713518F162}"/>
              </a:ext>
            </a:extLst>
          </p:cNvPr>
          <p:cNvCxnSpPr>
            <a:cxnSpLocks/>
          </p:cNvCxnSpPr>
          <p:nvPr/>
        </p:nvCxnSpPr>
        <p:spPr>
          <a:xfrm>
            <a:off x="7577226" y="2484286"/>
            <a:ext cx="2657" cy="480083"/>
          </a:xfrm>
          <a:prstGeom prst="line">
            <a:avLst/>
          </a:prstGeom>
          <a:ln w="3810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14">
            <a:extLst>
              <a:ext uri="{FF2B5EF4-FFF2-40B4-BE49-F238E27FC236}">
                <a16:creationId xmlns:a16="http://schemas.microsoft.com/office/drawing/2014/main" id="{10DEEE88-DCBE-45E5-A87B-C79C1C02B2D4}"/>
              </a:ext>
            </a:extLst>
          </p:cNvPr>
          <p:cNvCxnSpPr>
            <a:cxnSpLocks/>
          </p:cNvCxnSpPr>
          <p:nvPr/>
        </p:nvCxnSpPr>
        <p:spPr>
          <a:xfrm>
            <a:off x="718273" y="954535"/>
            <a:ext cx="26183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4">
            <a:extLst>
              <a:ext uri="{FF2B5EF4-FFF2-40B4-BE49-F238E27FC236}">
                <a16:creationId xmlns:a16="http://schemas.microsoft.com/office/drawing/2014/main" id="{1D038D19-730D-455E-BE04-A4D627F38FB3}"/>
              </a:ext>
            </a:extLst>
          </p:cNvPr>
          <p:cNvCxnSpPr>
            <a:cxnSpLocks/>
          </p:cNvCxnSpPr>
          <p:nvPr/>
        </p:nvCxnSpPr>
        <p:spPr>
          <a:xfrm>
            <a:off x="1565347" y="4026494"/>
            <a:ext cx="0" cy="4800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30">
            <a:extLst>
              <a:ext uri="{FF2B5EF4-FFF2-40B4-BE49-F238E27FC236}">
                <a16:creationId xmlns:a16="http://schemas.microsoft.com/office/drawing/2014/main" id="{2FDDCBAE-86A8-4CD1-B735-9A215AE7B27F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4529382" y="4055004"/>
            <a:ext cx="23641" cy="578926"/>
          </a:xfrm>
          <a:prstGeom prst="line">
            <a:avLst/>
          </a:prstGeom>
          <a:ln w="3810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0">
            <a:extLst>
              <a:ext uri="{FF2B5EF4-FFF2-40B4-BE49-F238E27FC236}">
                <a16:creationId xmlns:a16="http://schemas.microsoft.com/office/drawing/2014/main" id="{18CDE926-9BEE-4E0B-83CC-94EAC15A8856}"/>
              </a:ext>
            </a:extLst>
          </p:cNvPr>
          <p:cNvCxnSpPr>
            <a:cxnSpLocks/>
          </p:cNvCxnSpPr>
          <p:nvPr/>
        </p:nvCxnSpPr>
        <p:spPr>
          <a:xfrm>
            <a:off x="7578554" y="4097029"/>
            <a:ext cx="2657" cy="480083"/>
          </a:xfrm>
          <a:prstGeom prst="line">
            <a:avLst/>
          </a:prstGeom>
          <a:ln w="38100">
            <a:solidFill>
              <a:srgbClr val="0190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74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6C96EE68-D6BE-47DB-9E9A-C9AA2D8804CB}"/>
              </a:ext>
            </a:extLst>
          </p:cNvPr>
          <p:cNvSpPr txBox="1">
            <a:spLocks/>
          </p:cNvSpPr>
          <p:nvPr/>
        </p:nvSpPr>
        <p:spPr>
          <a:xfrm>
            <a:off x="1232899" y="279268"/>
            <a:ext cx="7886700" cy="5403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007239"/>
                </a:solidFill>
                <a:latin typeface="Helvetica"/>
                <a:ea typeface="+mj-ea"/>
                <a:cs typeface="Helvetica"/>
              </a:defRPr>
            </a:lvl1pPr>
          </a:lstStyle>
          <a:p>
            <a:pPr marL="133350" lvl="1" indent="-133350" algn="l" defTabSz="342900" rtl="0">
              <a:lnSpc>
                <a:spcPct val="150000"/>
              </a:lnSpc>
              <a:spcBef>
                <a:spcPct val="0"/>
              </a:spcBef>
            </a:pPr>
            <a:r>
              <a:rPr lang="it-IT" sz="3200" b="1" kern="1200" dirty="0">
                <a:solidFill>
                  <a:srgbClr val="005D5D"/>
                </a:solidFill>
                <a:latin typeface="DIN-Bold"/>
                <a:ea typeface="+mn-ea"/>
                <a:cs typeface="+mn-cs"/>
              </a:rPr>
              <a:t>CONTATTI</a:t>
            </a:r>
            <a:endParaRPr lang="it-IT" sz="3200" i="1" kern="1200" dirty="0">
              <a:solidFill>
                <a:srgbClr val="005D5D"/>
              </a:solidFill>
              <a:latin typeface="DIN-Bold"/>
              <a:ea typeface="+mn-ea"/>
              <a:cs typeface="+mn-cs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8FBD4516-DE0F-4451-A87E-88B6DEE38C0B}"/>
              </a:ext>
            </a:extLst>
          </p:cNvPr>
          <p:cNvSpPr/>
          <p:nvPr/>
        </p:nvSpPr>
        <p:spPr>
          <a:xfrm>
            <a:off x="347128" y="1381150"/>
            <a:ext cx="8663308" cy="5068095"/>
          </a:xfrm>
          <a:prstGeom prst="rect">
            <a:avLst/>
          </a:prstGeom>
          <a:noFill/>
          <a:ln w="28575">
            <a:solidFill>
              <a:srgbClr val="005D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5162307B-D27E-4941-B30D-D99A0A00D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60" y="2402081"/>
            <a:ext cx="4235741" cy="127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b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Barbara CHIAPPA</a:t>
            </a:r>
            <a:endParaRPr lang="it-IT" altLang="it-IT" sz="1600" i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i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PO Politiche per i giovani e progetti europei – Regione Lombardia</a:t>
            </a:r>
            <a:endParaRPr lang="it-IT" altLang="it-IT" sz="1600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kern="0" dirty="0">
                <a:latin typeface="DIN-Bold"/>
                <a:ea typeface="Arial Unicode MS" pitchFamily="34" charset="-128"/>
                <a:cs typeface="Arial Unicode MS" pitchFamily="34" charset="-128"/>
              </a:rPr>
              <a:t>barbara_chiappa@regione.lombardia.it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600" b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C6C8994-34D5-45CA-9EBC-0E5C2DA2A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963" y="3532523"/>
            <a:ext cx="4235741" cy="15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b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Valentina NEGRI</a:t>
            </a:r>
            <a:endParaRPr lang="it-IT" altLang="it-IT" sz="1600" i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i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Funzionario Struttura Politiche giovanili e programmazione europea – Regione Lombardia</a:t>
            </a:r>
            <a:endParaRPr lang="it-IT" altLang="it-IT" sz="1600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kern="0" dirty="0">
                <a:latin typeface="DIN-Bold"/>
                <a:ea typeface="Arial Unicode MS" pitchFamily="34" charset="-128"/>
                <a:cs typeface="Arial Unicode MS" pitchFamily="34" charset="-128"/>
              </a:rPr>
              <a:t>valentina_negri@regione.lombardia.it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600" b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94B1E62-D774-47F8-9402-3856E308F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362" y="2477770"/>
            <a:ext cx="4235741" cy="10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600" b="1" kern="0" dirty="0">
              <a:solidFill>
                <a:srgbClr val="FF0000"/>
              </a:solidFill>
              <a:latin typeface="DIN-Bold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8C8064B-A85A-4E57-BC11-926DA3FE9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8086" y="1348425"/>
            <a:ext cx="4235741" cy="15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b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Gianpiera VISMARA</a:t>
            </a:r>
            <a:endParaRPr lang="it-IT" altLang="it-IT" sz="1600" i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ct val="0"/>
              </a:spcBef>
              <a:spcAft>
                <a:spcPct val="10000"/>
              </a:spcAft>
              <a:buClrTx/>
              <a:buSzTx/>
              <a:buNone/>
              <a:defRPr/>
            </a:pPr>
            <a:r>
              <a:rPr lang="it-IT" sz="1600" i="1" kern="0" dirty="0">
                <a:latin typeface="DIN-Bold"/>
                <a:ea typeface="Arial Unicode MS" pitchFamily="34" charset="-128"/>
              </a:rPr>
              <a:t>Coordinatrice Dipartimento Cultura - Turismo - Sport - Politiche Giovanili - Olimpiadi Milano-cortina 2026</a:t>
            </a:r>
            <a:r>
              <a:rPr lang="it-IT" altLang="it-IT" sz="1600" i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 – ANCI Lombardia</a:t>
            </a:r>
            <a:endParaRPr lang="it-IT" altLang="it-IT" sz="1600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1600" kern="0" dirty="0">
                <a:latin typeface="DIN-Bold"/>
                <a:ea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vismara@anci.lombardia.it</a:t>
            </a:r>
            <a:endParaRPr lang="it-IT" altLang="it-IT" sz="1600" kern="0" dirty="0">
              <a:latin typeface="DIN-Bold"/>
              <a:ea typeface="Arial Unicode MS" pitchFamily="34" charset="-128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280B8DC0-0D00-4627-8DEE-222B605BA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698" y="2739418"/>
            <a:ext cx="4235741" cy="1637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spcAft>
                <a:spcPct val="10000"/>
              </a:spcAft>
              <a:buClrTx/>
              <a:buSzTx/>
              <a:buNone/>
              <a:defRPr/>
            </a:pPr>
            <a:r>
              <a:rPr lang="it-IT" sz="1600" b="1" kern="0" dirty="0">
                <a:latin typeface="DIN-Bold"/>
                <a:ea typeface="Arial Unicode MS" pitchFamily="34" charset="-128"/>
              </a:rPr>
              <a:t>Doriana LEPORE</a:t>
            </a:r>
          </a:p>
          <a:p>
            <a:pPr marL="0" indent="0">
              <a:spcBef>
                <a:spcPct val="0"/>
              </a:spcBef>
              <a:spcAft>
                <a:spcPct val="10000"/>
              </a:spcAft>
              <a:buClrTx/>
              <a:buSzTx/>
              <a:buNone/>
              <a:defRPr/>
            </a:pPr>
            <a:r>
              <a:rPr lang="it-IT" sz="1600" i="1" kern="0" dirty="0">
                <a:latin typeface="DIN-Bold"/>
                <a:ea typeface="Arial Unicode MS" pitchFamily="34" charset="-128"/>
              </a:rPr>
              <a:t>Dipartimento Cultura - Turismo - Sport - Politiche Giovanili - Olimpiadi Milano-cortina 2026</a:t>
            </a:r>
            <a:r>
              <a:rPr lang="it-IT" altLang="it-IT" sz="1600" i="1" kern="0" dirty="0">
                <a:latin typeface="DIN-Bold"/>
                <a:ea typeface="Arial Unicode MS" pitchFamily="34" charset="-128"/>
              </a:rPr>
              <a:t> – ANCI Lombardia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it-IT" sz="1600" i="1" kern="0" dirty="0">
                <a:latin typeface="DIN-Bold"/>
                <a:ea typeface="Arial Unicode MS" pitchFamily="34" charset="-128"/>
              </a:rPr>
              <a:t>338.4881781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1600" kern="0" dirty="0">
                <a:latin typeface="DIN-Bold"/>
                <a:ea typeface="Arial Unicode MS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giovani@anci.lombardia.it</a:t>
            </a:r>
            <a:r>
              <a:rPr lang="it-IT" sz="1600" kern="0" dirty="0">
                <a:latin typeface="DIN-Bold"/>
                <a:ea typeface="Arial Unicode MS" pitchFamily="34" charset="-128"/>
              </a:rPr>
              <a:t>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sz="1600" kern="0" dirty="0">
                <a:latin typeface="DIN-Bold"/>
                <a:ea typeface="Arial Unicode MS" pitchFamily="34" charset="-128"/>
              </a:rPr>
              <a:t>lepore@anci.lombardia.it 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A395E3F-617F-4835-A04B-801D7F68A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3103" y="4790160"/>
            <a:ext cx="4065936" cy="139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62000" tIns="118800" rIns="162000" bIns="11880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b="1" i="1" kern="0" dirty="0">
                <a:latin typeface="DIN-Bold"/>
                <a:ea typeface="Arial Unicode MS" pitchFamily="34" charset="-128"/>
              </a:rPr>
              <a:t>Per problemi tecnici su Bandi on line: </a:t>
            </a:r>
            <a:r>
              <a:rPr lang="it-IT" altLang="it-IT" sz="1600" kern="0" dirty="0">
                <a:latin typeface="DIN-Bold"/>
                <a:ea typeface="Arial Unicode MS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bandi@regione.lombardia.it</a:t>
            </a:r>
            <a:endParaRPr lang="it-IT" altLang="it-IT" sz="1600" kern="0" dirty="0">
              <a:latin typeface="DIN-Bold"/>
              <a:ea typeface="Arial Unicode MS" pitchFamily="34" charset="-128"/>
            </a:endParaRPr>
          </a:p>
          <a:p>
            <a:pPr algn="ctr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i="1" kern="0" dirty="0">
                <a:latin typeface="DIN-Bold"/>
                <a:ea typeface="Arial Unicode MS" pitchFamily="34" charset="-128"/>
              </a:rPr>
              <a:t>Oppure numero verde 800.131.151 </a:t>
            </a:r>
          </a:p>
          <a:p>
            <a:pPr algn="ctr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400" i="1" kern="0" dirty="0">
                <a:latin typeface="DIN-Bold"/>
                <a:ea typeface="Arial Unicode MS" pitchFamily="34" charset="-128"/>
              </a:rPr>
              <a:t>(h 8.00 – 20.00 per quesiti di ordine tecnico;</a:t>
            </a:r>
          </a:p>
          <a:p>
            <a:pPr algn="ctr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400" i="1" kern="0" dirty="0">
                <a:latin typeface="DIN-Bold"/>
                <a:ea typeface="Arial Unicode MS" pitchFamily="34" charset="-128"/>
              </a:rPr>
              <a:t> h 8.30 – 17.00 per richieste di assistenza tecnica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A0F451D-9ADF-4FBD-B716-72246339A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74" y="4907827"/>
            <a:ext cx="4235741" cy="15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500">
                <a:solidFill>
                  <a:schemeClr val="tx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solidFill>
                  <a:schemeClr val="tx1"/>
                </a:solidFill>
                <a:latin typeface="Trebuchet MS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b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Serena RENDA</a:t>
            </a:r>
            <a:endParaRPr lang="it-IT" altLang="it-IT" sz="1600" i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spcBef>
                <a:spcPct val="0"/>
              </a:spcBef>
              <a:spcAft>
                <a:spcPct val="10000"/>
              </a:spcAft>
              <a:buClrTx/>
              <a:buSzTx/>
              <a:buFontTx/>
              <a:buNone/>
              <a:defRPr/>
            </a:pPr>
            <a:r>
              <a:rPr lang="it-IT" altLang="it-IT" sz="1600" i="1" kern="0" dirty="0">
                <a:latin typeface="DIN-Bold"/>
                <a:ea typeface="Arial Unicode MS" pitchFamily="34" charset="-128"/>
                <a:cs typeface="Arial Unicode MS" pitchFamily="34" charset="-128"/>
              </a:rPr>
              <a:t>Funzionario Struttura Politiche giovanili e programmazione europea – Regione Lombardia</a:t>
            </a:r>
            <a:endParaRPr lang="it-IT" altLang="it-IT" sz="1600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it-IT" altLang="it-IT" sz="1600" kern="0" dirty="0">
                <a:latin typeface="DIN-Bold"/>
                <a:ea typeface="Arial Unicode MS" pitchFamily="34" charset="-128"/>
                <a:cs typeface="Arial Unicode MS" pitchFamily="34" charset="-128"/>
              </a:rPr>
              <a:t>serena_renda@regione.lombardia.it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it-IT" altLang="it-IT" sz="1600" b="1" kern="0" dirty="0">
              <a:latin typeface="DIN-Bold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57471241-49E7-46E3-B7A5-947B371839DA}"/>
              </a:ext>
            </a:extLst>
          </p:cNvPr>
          <p:cNvCxnSpPr>
            <a:cxnSpLocks/>
          </p:cNvCxnSpPr>
          <p:nvPr/>
        </p:nvCxnSpPr>
        <p:spPr>
          <a:xfrm flipV="1">
            <a:off x="1292347" y="1026776"/>
            <a:ext cx="2128944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Elemento grafico 5" descr="Rubrica">
            <a:extLst>
              <a:ext uri="{FF2B5EF4-FFF2-40B4-BE49-F238E27FC236}">
                <a16:creationId xmlns:a16="http://schemas.microsoft.com/office/drawing/2014/main" id="{B9E26475-3E7B-4E1D-A367-F4BB9C12A9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63" y="13230"/>
            <a:ext cx="1146136" cy="1146136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6545E16D-FE4B-4BB6-AE90-494230E24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242" y="1465338"/>
            <a:ext cx="4050641" cy="10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62000" tIns="118800" rIns="162000" bIns="118800">
            <a:normAutofit fontScale="92500" lnSpcReduction="20000"/>
          </a:bodyPr>
          <a:lstStyle>
            <a:defPPr>
              <a:defRPr lang="it-IT"/>
            </a:defPPr>
            <a:lvl1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122D7A"/>
              </a:buClr>
              <a:buSzPct val="80000"/>
              <a:buFontTx/>
              <a:buNone/>
              <a:defRPr sz="1600" b="1" kern="0">
                <a:solidFill>
                  <a:srgbClr val="FF0000"/>
                </a:solidFill>
                <a:latin typeface="DIN-Bold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latin typeface="Trebuchet MS" pitchFamily="34" charset="0"/>
              </a:defRPr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•"/>
              <a:defRPr sz="1000">
                <a:latin typeface="Trebuchet MS" pitchFamily="34" charset="0"/>
              </a:defRPr>
            </a:lvl3pPr>
            <a:lvl4pPr marL="15621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–"/>
              <a:defRPr sz="1200">
                <a:solidFill>
                  <a:schemeClr val="bg2"/>
                </a:solidFill>
                <a:latin typeface="Trebuchet MS" pitchFamily="34" charset="0"/>
              </a:defRPr>
            </a:lvl4pPr>
            <a:lvl5pPr marL="1981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2" charset="2"/>
              <a:buChar char="»"/>
              <a:defRPr sz="1000">
                <a:solidFill>
                  <a:schemeClr val="bg2"/>
                </a:solidFill>
                <a:latin typeface="Trebuchet MS" pitchFamily="34" charset="0"/>
              </a:defRPr>
            </a:lvl5pPr>
            <a:lvl6pPr marL="24384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</a:defRPr>
            </a:lvl6pPr>
            <a:lvl7pPr marL="2895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</a:defRPr>
            </a:lvl7pPr>
            <a:lvl8pPr marL="3352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</a:defRPr>
            </a:lvl8pPr>
            <a:lvl9pPr marL="3810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22D7A"/>
              </a:buClr>
              <a:buSzPct val="80000"/>
              <a:buFont typeface="Wingdings" pitchFamily="1" charset="2"/>
              <a:defRPr sz="1000">
                <a:solidFill>
                  <a:schemeClr val="bg2"/>
                </a:solidFill>
              </a:defRPr>
            </a:lvl9pPr>
          </a:lstStyle>
          <a:p>
            <a:r>
              <a:rPr lang="it-IT" altLang="it-IT" sz="1700" dirty="0">
                <a:solidFill>
                  <a:schemeClr val="tx1"/>
                </a:solidFill>
              </a:rPr>
              <a:t>Paolo</a:t>
            </a:r>
            <a:r>
              <a:rPr lang="it-IT" altLang="it-IT" dirty="0"/>
              <a:t> </a:t>
            </a:r>
            <a:r>
              <a:rPr lang="it-IT" altLang="it-IT" dirty="0">
                <a:solidFill>
                  <a:schemeClr val="tx1"/>
                </a:solidFill>
              </a:rPr>
              <a:t>COTTINI</a:t>
            </a:r>
          </a:p>
          <a:p>
            <a:pPr marL="0" indent="0">
              <a:spcAft>
                <a:spcPct val="10000"/>
              </a:spcAft>
              <a:buClrTx/>
              <a:buSzTx/>
              <a:defRPr/>
            </a:pPr>
            <a:r>
              <a:rPr lang="it-IT" altLang="it-IT" sz="1700" b="0" i="1" dirty="0">
                <a:solidFill>
                  <a:schemeClr val="tx1"/>
                </a:solidFill>
              </a:rPr>
              <a:t>Dirigente Struttura Politiche giovanili -  Regione Lombardia</a:t>
            </a:r>
          </a:p>
          <a:p>
            <a:r>
              <a:rPr lang="it-IT" altLang="it-IT" sz="1700" b="0" dirty="0">
                <a:solidFill>
                  <a:schemeClr val="tx1"/>
                </a:solidFill>
              </a:rPr>
              <a:t>Paolo_cottini@regionelombardia.it</a:t>
            </a:r>
          </a:p>
        </p:txBody>
      </p:sp>
    </p:spTree>
    <p:extLst>
      <p:ext uri="{BB962C8B-B14F-4D97-AF65-F5344CB8AC3E}">
        <p14:creationId xmlns:p14="http://schemas.microsoft.com/office/powerpoint/2010/main" val="28212062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8657C0-5898-4E8A-A3C4-45090249B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780" y="493749"/>
            <a:ext cx="7772400" cy="753080"/>
          </a:xfrm>
        </p:spPr>
        <p:txBody>
          <a:bodyPr>
            <a:normAutofit/>
          </a:bodyPr>
          <a:lstStyle/>
          <a:p>
            <a:r>
              <a:rPr lang="it-IT" dirty="0"/>
              <a:t>MODALITA’ DI  PAGAMENTO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17CD787-264D-41E1-9010-F1213D3CC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75581"/>
            <a:ext cx="7772400" cy="4304713"/>
          </a:xfrm>
        </p:spPr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dirty="0"/>
              <a:t>I pagamenti a favore del personale/fornitori devono risultare da appositi giustificativi di pagamento idonei a consentire la piena tracciabilità delle operazioni, quali ad esempio: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Assegno;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Bonifico;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Carta di credito;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Bancomat;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Riba/Rid;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Mandato di pagamento</a:t>
            </a:r>
          </a:p>
          <a:p>
            <a:pPr algn="just"/>
            <a:endParaRPr lang="it-IT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000" u="sng" dirty="0"/>
              <a:t>Non sono accettati i pagamenti in contanti e/o tramite compensazione di qualsiasi genere tra il beneficiario e il fornitore</a:t>
            </a:r>
          </a:p>
        </p:txBody>
      </p:sp>
      <p:pic>
        <p:nvPicPr>
          <p:cNvPr id="5" name="Elemento grafico 4" descr="Testa con ingranaggi">
            <a:extLst>
              <a:ext uri="{FF2B5EF4-FFF2-40B4-BE49-F238E27FC236}">
                <a16:creationId xmlns:a16="http://schemas.microsoft.com/office/drawing/2014/main" id="{808C4BEF-E896-4C85-B91E-39D5F7890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544" y="132824"/>
            <a:ext cx="1163548" cy="1163548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DAE08B66-B28B-4537-8C62-A38165F76A6F}"/>
              </a:ext>
            </a:extLst>
          </p:cNvPr>
          <p:cNvCxnSpPr>
            <a:cxnSpLocks/>
          </p:cNvCxnSpPr>
          <p:nvPr/>
        </p:nvCxnSpPr>
        <p:spPr>
          <a:xfrm>
            <a:off x="1273996" y="1265605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847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210C3E-E686-4A78-9232-C0351672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751" y="381972"/>
            <a:ext cx="7772400" cy="7530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MODALITA’ DI INSERIMENTO DEI GIUSTIFICATIVI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158936E-5F08-4EEE-B42C-408580FF5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5143"/>
            <a:ext cx="7772400" cy="4479219"/>
          </a:xfrm>
        </p:spPr>
        <p:txBody>
          <a:bodyPr/>
          <a:lstStyle/>
          <a:p>
            <a:pPr algn="just"/>
            <a:r>
              <a:rPr lang="it-IT" sz="2000" dirty="0"/>
              <a:t>Su «Bandi on line» i documenti vanno inseriti secondo la seguente distinzione:</a:t>
            </a:r>
          </a:p>
          <a:p>
            <a:pPr marL="285750" indent="-285750" algn="just">
              <a:buFontTx/>
              <a:buChar char="-"/>
            </a:pPr>
            <a:r>
              <a:rPr lang="it-IT" sz="2000" b="1" dirty="0"/>
              <a:t>Giustificativi:</a:t>
            </a:r>
            <a:r>
              <a:rPr lang="it-IT" sz="2000" dirty="0"/>
              <a:t> è necessario caricare un giustificativo per singola spesa. Il file deve essere nominato come segue: «</a:t>
            </a:r>
            <a:r>
              <a:rPr lang="it-IT" sz="2000" dirty="0" err="1"/>
              <a:t>G_TIPOSPESA_nome</a:t>
            </a:r>
            <a:r>
              <a:rPr lang="it-IT" sz="2000" dirty="0"/>
              <a:t> </a:t>
            </a:r>
            <a:r>
              <a:rPr lang="it-IT" sz="2000" dirty="0" err="1"/>
              <a:t>giustificativo_mese</a:t>
            </a:r>
            <a:r>
              <a:rPr lang="it-IT" sz="2000" dirty="0"/>
              <a:t>/n fattura»</a:t>
            </a:r>
          </a:p>
          <a:p>
            <a:pPr marL="285750" indent="-285750" algn="just">
              <a:buFontTx/>
              <a:buChar char="-"/>
            </a:pPr>
            <a:r>
              <a:rPr lang="it-IT" sz="2000" b="1" dirty="0"/>
              <a:t>Allegati ai giustificativi: </a:t>
            </a:r>
            <a:r>
              <a:rPr lang="it-IT" sz="2000" dirty="0"/>
              <a:t>è necessario caricare un file unico o in una cartella zippata contenente la documentazione prevista. I file devono essere nominati come segue: «</a:t>
            </a:r>
            <a:r>
              <a:rPr lang="it-IT" sz="2000" dirty="0" err="1"/>
              <a:t>ALL_TIPOSPESA_nome</a:t>
            </a:r>
            <a:r>
              <a:rPr lang="it-IT" sz="2000" dirty="0"/>
              <a:t> giustificativo»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Ogni file caricato non deve essere superiore a </a:t>
            </a:r>
            <a:r>
              <a:rPr lang="it-IT" sz="2000" b="1" dirty="0"/>
              <a:t>5 mega bite</a:t>
            </a:r>
          </a:p>
          <a:p>
            <a:pPr marL="285750" indent="-285750" algn="just">
              <a:buFontTx/>
              <a:buChar char="-"/>
            </a:pPr>
            <a:r>
              <a:rPr lang="it-IT" sz="2000" dirty="0"/>
              <a:t>Su «Bandi on line» sarà disponibile la tabella </a:t>
            </a:r>
            <a:r>
              <a:rPr lang="it-IT" sz="2000" b="1" dirty="0"/>
              <a:t>«Distinta spese»</a:t>
            </a:r>
            <a:r>
              <a:rPr lang="it-IT" sz="2000" dirty="0"/>
              <a:t> riepilogativa delle spese effettuate (</a:t>
            </a:r>
            <a:r>
              <a:rPr lang="it-IT" sz="2000" dirty="0">
                <a:hlinkClick r:id="rId2" action="ppaction://hlinkfile"/>
              </a:rPr>
              <a:t>Allegato 5</a:t>
            </a:r>
            <a:r>
              <a:rPr lang="it-IT" sz="2000" dirty="0"/>
              <a:t> </a:t>
            </a:r>
            <a:r>
              <a:rPr lang="it-IT" sz="2000" b="0" i="0" u="none" strike="noStrike" kern="1200" dirty="0">
                <a:solidFill>
                  <a:srgbClr val="000000"/>
                </a:solidFill>
                <a:effectLst/>
                <a:latin typeface="Helvetica" panose="020B0604020202030204" pitchFamily="34" charset="0"/>
                <a:ea typeface="+mn-ea"/>
                <a:cs typeface="+mn-cs"/>
              </a:rPr>
              <a:t>alle linee guida di rendicontazione, disponibile su bandi on line</a:t>
            </a:r>
            <a:r>
              <a:rPr lang="it-IT" sz="2000" dirty="0"/>
              <a:t>)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5" name="Elemento grafico 4" descr="Testa con ingranaggi">
            <a:extLst>
              <a:ext uri="{FF2B5EF4-FFF2-40B4-BE49-F238E27FC236}">
                <a16:creationId xmlns:a16="http://schemas.microsoft.com/office/drawing/2014/main" id="{36F42620-75F2-4EF1-8D4D-6B67041BE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543" y="184935"/>
            <a:ext cx="1111437" cy="1111437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8D2BA62A-265E-4FD4-BF60-A181F5C2C7E9}"/>
              </a:ext>
            </a:extLst>
          </p:cNvPr>
          <p:cNvCxnSpPr>
            <a:cxnSpLocks/>
          </p:cNvCxnSpPr>
          <p:nvPr/>
        </p:nvCxnSpPr>
        <p:spPr>
          <a:xfrm>
            <a:off x="2650309" y="1265605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15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BF41ED-431C-4A60-BBF5-8186B3149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7773" y="456581"/>
            <a:ext cx="4083978" cy="753080"/>
          </a:xfrm>
        </p:spPr>
        <p:txBody>
          <a:bodyPr/>
          <a:lstStyle/>
          <a:p>
            <a:r>
              <a:rPr lang="it-IT" dirty="0"/>
              <a:t>FAQ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32B975A-5D0E-4A66-A3A5-69864CA9D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617908"/>
            <a:ext cx="8147115" cy="4321174"/>
          </a:xfrm>
        </p:spPr>
        <p:txBody>
          <a:bodyPr/>
          <a:lstStyle/>
          <a:p>
            <a:r>
              <a:rPr lang="it-IT" sz="2400" u="sng" dirty="0"/>
              <a:t>Per quesiti e/o richieste di chiarimenti: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/>
              <a:t>Consultare le FAQ pubblicate e aggiornate su bandi on line e il documento «Linee guida alla rendicontazione» </a:t>
            </a:r>
          </a:p>
          <a:p>
            <a:r>
              <a:rPr lang="it-IT" sz="2400" dirty="0"/>
              <a:t>oppure:</a:t>
            </a:r>
            <a:endParaRPr lang="it-IT" sz="2400" u="sng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Scrivere una email a: </a:t>
            </a: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giovani@anci.lombardia.it</a:t>
            </a: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; </a:t>
            </a: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giovani@regione.lombardia.it</a:t>
            </a: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; </a:t>
            </a:r>
            <a:r>
              <a:rPr lang="it-IT" sz="2400" u="sng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lepore@anci.lombardia.it</a:t>
            </a: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 con oggetto: </a:t>
            </a:r>
            <a:r>
              <a:rPr lang="it-IT" sz="2400" b="1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LOMB2020/CAPOFILA</a:t>
            </a:r>
          </a:p>
          <a:p>
            <a:endParaRPr lang="it-IT" sz="2400" dirty="0">
              <a:solidFill>
                <a:schemeClr val="tx1"/>
              </a:solidFill>
              <a:latin typeface="Helvetica" panose="020B0604020202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Entro max </a:t>
            </a:r>
            <a:r>
              <a:rPr lang="it-IT" sz="2400" u="sng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5 gg </a:t>
            </a:r>
            <a:r>
              <a:rPr lang="it-IT" sz="2400" dirty="0">
                <a:solidFill>
                  <a:schemeClr val="tx1"/>
                </a:solidFill>
                <a:latin typeface="Helvetica" panose="020B0604020202030204" pitchFamily="34" charset="0"/>
                <a:cs typeface="Calibri" panose="020F0502020204030204" pitchFamily="34" charset="0"/>
              </a:rPr>
              <a:t>dall’e-mail, sarà data risposta.</a:t>
            </a:r>
            <a:endParaRPr lang="it-IT" dirty="0"/>
          </a:p>
        </p:txBody>
      </p:sp>
      <p:pic>
        <p:nvPicPr>
          <p:cNvPr id="5" name="Elemento grafico 4" descr="Pensiero">
            <a:extLst>
              <a:ext uri="{FF2B5EF4-FFF2-40B4-BE49-F238E27FC236}">
                <a16:creationId xmlns:a16="http://schemas.microsoft.com/office/drawing/2014/main" id="{0FB60CEC-5B7A-4D35-9A88-B9A6D7F45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99" y="28133"/>
            <a:ext cx="1443519" cy="1443519"/>
          </a:xfrm>
          <a:prstGeom prst="rect">
            <a:avLst/>
          </a:prstGeom>
        </p:spPr>
      </p:pic>
      <p:cxnSp>
        <p:nvCxnSpPr>
          <p:cNvPr id="6" name="Straight Connector 14">
            <a:extLst>
              <a:ext uri="{FF2B5EF4-FFF2-40B4-BE49-F238E27FC236}">
                <a16:creationId xmlns:a16="http://schemas.microsoft.com/office/drawing/2014/main" id="{4AA1BC72-12E4-489D-B4F8-DC7045E5D790}"/>
              </a:ext>
            </a:extLst>
          </p:cNvPr>
          <p:cNvCxnSpPr>
            <a:cxnSpLocks/>
          </p:cNvCxnSpPr>
          <p:nvPr/>
        </p:nvCxnSpPr>
        <p:spPr>
          <a:xfrm>
            <a:off x="2119175" y="1143673"/>
            <a:ext cx="149129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920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9DD92-BA68-4276-9F63-6A286FAE93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A.1.PERSONALE STRUTTURATO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6998E0-2850-4F66-8CF2-F0A843E6C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5144"/>
            <a:ext cx="7772400" cy="422365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07250E09-7965-4440-B62B-25922D76A6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141582"/>
              </p:ext>
            </p:extLst>
          </p:nvPr>
        </p:nvGraphicFramePr>
        <p:xfrm>
          <a:off x="685800" y="1733331"/>
          <a:ext cx="8052847" cy="4223656"/>
        </p:xfrm>
        <a:graphic>
          <a:graphicData uri="http://schemas.openxmlformats.org/drawingml/2006/table">
            <a:tbl>
              <a:tblPr/>
              <a:tblGrid>
                <a:gridCol w="1898304">
                  <a:extLst>
                    <a:ext uri="{9D8B030D-6E8A-4147-A177-3AD203B41FA5}">
                      <a16:colId xmlns:a16="http://schemas.microsoft.com/office/drawing/2014/main" val="59336630"/>
                    </a:ext>
                  </a:extLst>
                </a:gridCol>
                <a:gridCol w="1569465">
                  <a:extLst>
                    <a:ext uri="{9D8B030D-6E8A-4147-A177-3AD203B41FA5}">
                      <a16:colId xmlns:a16="http://schemas.microsoft.com/office/drawing/2014/main" val="2242845572"/>
                    </a:ext>
                  </a:extLst>
                </a:gridCol>
                <a:gridCol w="1900173">
                  <a:extLst>
                    <a:ext uri="{9D8B030D-6E8A-4147-A177-3AD203B41FA5}">
                      <a16:colId xmlns:a16="http://schemas.microsoft.com/office/drawing/2014/main" val="226524734"/>
                    </a:ext>
                  </a:extLst>
                </a:gridCol>
                <a:gridCol w="1247390">
                  <a:extLst>
                    <a:ext uri="{9D8B030D-6E8A-4147-A177-3AD203B41FA5}">
                      <a16:colId xmlns:a16="http://schemas.microsoft.com/office/drawing/2014/main" val="3561397093"/>
                    </a:ext>
                  </a:extLst>
                </a:gridCol>
                <a:gridCol w="1437515">
                  <a:extLst>
                    <a:ext uri="{9D8B030D-6E8A-4147-A177-3AD203B41FA5}">
                      <a16:colId xmlns:a16="http://schemas.microsoft.com/office/drawing/2014/main" val="2263226236"/>
                    </a:ext>
                  </a:extLst>
                </a:gridCol>
              </a:tblGrid>
              <a:tr h="73818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</a:t>
                      </a:r>
                    </a:p>
                  </a:txBody>
                  <a:tcPr marL="6030" marR="6030" marT="603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COSTO ELEMENTARE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GIUSTIFICATIVI DI SPESA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ALLEGATI AI GIUSTIFICATIVI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6329200"/>
                  </a:ext>
                </a:extLst>
              </a:tr>
              <a:tr h="49413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A.1) PERSONALE STRUTTURATO 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 30% 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TOTALE DEL PROGETTO) </a:t>
                      </a:r>
                    </a:p>
                  </a:txBody>
                  <a:tcPr marL="6030" marR="6030" marT="603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Strutturato: 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risorse umane stabilmente adibite allo svolgimento delle attività</a:t>
                      </a:r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a tempo indeterminato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Busta paga, cedolino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Calcolo del costo orario lordo; Time </a:t>
                      </a:r>
                      <a:r>
                        <a:rPr lang="it-I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sheet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3" action="ppaction://hlinkfile"/>
                        </a:rPr>
                        <a:t>Allegato8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Giustificativo di pagamento (solo per enti privati); Esempio di come nominare il file: "ALL_A_PERS_STR_ROSSI"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643587"/>
                  </a:ext>
                </a:extLst>
              </a:tr>
              <a:tr h="171403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in sostituzione temporanea di altro personale dipendente (malattia, aspettativa, maternità ecc.…)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109281"/>
                  </a:ext>
                </a:extLst>
              </a:tr>
              <a:tr h="12773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a tempo determinato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827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294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E08B7C-FAE7-49CF-B185-9761928C04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A.2 PERSONALE NON STRUTTURATO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F388F8C-2C2C-477D-945A-D2A3C3C00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589649"/>
            <a:ext cx="7772400" cy="4049151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8975A26-9E99-4BBD-983C-F3983130DB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87315"/>
              </p:ext>
            </p:extLst>
          </p:nvPr>
        </p:nvGraphicFramePr>
        <p:xfrm>
          <a:off x="365760" y="1415144"/>
          <a:ext cx="8412480" cy="4361304"/>
        </p:xfrm>
        <a:graphic>
          <a:graphicData uri="http://schemas.openxmlformats.org/drawingml/2006/table">
            <a:tbl>
              <a:tblPr/>
              <a:tblGrid>
                <a:gridCol w="1463040">
                  <a:extLst>
                    <a:ext uri="{9D8B030D-6E8A-4147-A177-3AD203B41FA5}">
                      <a16:colId xmlns:a16="http://schemas.microsoft.com/office/drawing/2014/main" val="3054459308"/>
                    </a:ext>
                  </a:extLst>
                </a:gridCol>
                <a:gridCol w="1691104">
                  <a:extLst>
                    <a:ext uri="{9D8B030D-6E8A-4147-A177-3AD203B41FA5}">
                      <a16:colId xmlns:a16="http://schemas.microsoft.com/office/drawing/2014/main" val="2148724306"/>
                    </a:ext>
                  </a:extLst>
                </a:gridCol>
                <a:gridCol w="2179188">
                  <a:extLst>
                    <a:ext uri="{9D8B030D-6E8A-4147-A177-3AD203B41FA5}">
                      <a16:colId xmlns:a16="http://schemas.microsoft.com/office/drawing/2014/main" val="3146661590"/>
                    </a:ext>
                  </a:extLst>
                </a:gridCol>
                <a:gridCol w="1493560">
                  <a:extLst>
                    <a:ext uri="{9D8B030D-6E8A-4147-A177-3AD203B41FA5}">
                      <a16:colId xmlns:a16="http://schemas.microsoft.com/office/drawing/2014/main" val="1400489108"/>
                    </a:ext>
                  </a:extLst>
                </a:gridCol>
                <a:gridCol w="1585588">
                  <a:extLst>
                    <a:ext uri="{9D8B030D-6E8A-4147-A177-3AD203B41FA5}">
                      <a16:colId xmlns:a16="http://schemas.microsoft.com/office/drawing/2014/main" val="3310776272"/>
                    </a:ext>
                  </a:extLst>
                </a:gridCol>
              </a:tblGrid>
              <a:tr h="59472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COSTO ELEMENTARE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GIUSTIFICATIVI DI SPESA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ALLEGATI AI GIUSTIFICATIVI</a:t>
                      </a:r>
                    </a:p>
                  </a:txBody>
                  <a:tcPr marL="6030" marR="6030" marT="603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9032780"/>
                  </a:ext>
                </a:extLst>
              </a:tr>
              <a:tr h="376658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A.2) PERSONALE NON STRUTTURATO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strutturato: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impiegato per realizzare le azioni del Progetto che non rientri nel personale strutturato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parasubordinato (contratti di collaborazione coordinata e continuativa, contratti a progetto, tirocinanti, stagisti)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Buste paga o notule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Contratto;                       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Timesheet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 action="ppaction://hlinkfile"/>
                        </a:rPr>
                        <a:t>Allegato 8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            Giustificativo di pagamento (solo per enti privati);      Esempio di come nominare il file: "ALL_A_PERS_NOSTR_ROSSI"</a:t>
                      </a:r>
                    </a:p>
                  </a:txBody>
                  <a:tcPr marL="6030" marR="6030" marT="603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5832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2038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CD61D-F172-4693-A6E7-176A56215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B. PRESTAZIONI PROFESSIONALI DI TERZI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A58432-3ED8-46EB-B22B-BAD9F065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68830"/>
            <a:ext cx="7772400" cy="3969970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4DD2AC15-3292-4D2F-B7B6-BDA594D8C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391347"/>
              </p:ext>
            </p:extLst>
          </p:nvPr>
        </p:nvGraphicFramePr>
        <p:xfrm>
          <a:off x="599780" y="1549496"/>
          <a:ext cx="7988039" cy="4126524"/>
        </p:xfrm>
        <a:graphic>
          <a:graphicData uri="http://schemas.openxmlformats.org/drawingml/2006/table">
            <a:tbl>
              <a:tblPr/>
              <a:tblGrid>
                <a:gridCol w="1627885">
                  <a:extLst>
                    <a:ext uri="{9D8B030D-6E8A-4147-A177-3AD203B41FA5}">
                      <a16:colId xmlns:a16="http://schemas.microsoft.com/office/drawing/2014/main" val="3242255770"/>
                    </a:ext>
                  </a:extLst>
                </a:gridCol>
                <a:gridCol w="1553081">
                  <a:extLst>
                    <a:ext uri="{9D8B030D-6E8A-4147-A177-3AD203B41FA5}">
                      <a16:colId xmlns:a16="http://schemas.microsoft.com/office/drawing/2014/main" val="439181462"/>
                    </a:ext>
                  </a:extLst>
                </a:gridCol>
                <a:gridCol w="1818776">
                  <a:extLst>
                    <a:ext uri="{9D8B030D-6E8A-4147-A177-3AD203B41FA5}">
                      <a16:colId xmlns:a16="http://schemas.microsoft.com/office/drawing/2014/main" val="1036371166"/>
                    </a:ext>
                  </a:extLst>
                </a:gridCol>
                <a:gridCol w="1458369">
                  <a:extLst>
                    <a:ext uri="{9D8B030D-6E8A-4147-A177-3AD203B41FA5}">
                      <a16:colId xmlns:a16="http://schemas.microsoft.com/office/drawing/2014/main" val="2162236439"/>
                    </a:ext>
                  </a:extLst>
                </a:gridCol>
                <a:gridCol w="1529928">
                  <a:extLst>
                    <a:ext uri="{9D8B030D-6E8A-4147-A177-3AD203B41FA5}">
                      <a16:colId xmlns:a16="http://schemas.microsoft.com/office/drawing/2014/main" val="1615156533"/>
                    </a:ext>
                  </a:extLst>
                </a:gridCol>
              </a:tblGrid>
              <a:tr h="55171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</a:t>
                      </a:r>
                    </a:p>
                  </a:txBody>
                  <a:tcPr marL="5862" marR="5862" marT="5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COSTO ELEMENTARE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GIUSTIFICATIVI DI SPESA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ALLEGATI AI GIUSTIFICATIVI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3922223"/>
                  </a:ext>
                </a:extLst>
              </a:tr>
              <a:tr h="353088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PRESTAZIONI PROFESSIONALI DI TERZI </a:t>
                      </a:r>
                    </a:p>
                    <a:p>
                      <a:pPr algn="ctr" fontAlgn="ctr"/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(MAX 30% </a:t>
                      </a:r>
                    </a:p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TOTALE DI PROGETTO)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Consulenze e prestazioni di tipo specialistico/professionale rese da soggetti terzi inerenti le persone fisiche utilizzate per lo svolgimento di attività previste nel progetto esecutivo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Prestazioni professionali in tema di formazione, ricerca, project management ecc.….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Fatture, ricevute, notule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Contratto;                                  Time 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sheet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 action="ppaction://hlinkfile"/>
                        </a:rPr>
                        <a:t>Allegato8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Giustificativo di pagamento; Esempio di come nominare il file: "ALL_B_PREST_ROSSI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476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3183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CD61D-F172-4693-A6E7-176A56215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C. SPESE DI VIAGGIO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A58432-3ED8-46EB-B22B-BAD9F065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5144"/>
            <a:ext cx="7772400" cy="422365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ADB4BF44-8061-49E3-A49E-F07B51AF04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07349"/>
              </p:ext>
            </p:extLst>
          </p:nvPr>
        </p:nvGraphicFramePr>
        <p:xfrm>
          <a:off x="443063" y="1415144"/>
          <a:ext cx="8480497" cy="4526073"/>
        </p:xfrm>
        <a:graphic>
          <a:graphicData uri="http://schemas.openxmlformats.org/drawingml/2006/table">
            <a:tbl>
              <a:tblPr/>
              <a:tblGrid>
                <a:gridCol w="1304763">
                  <a:extLst>
                    <a:ext uri="{9D8B030D-6E8A-4147-A177-3AD203B41FA5}">
                      <a16:colId xmlns:a16="http://schemas.microsoft.com/office/drawing/2014/main" val="2045880609"/>
                    </a:ext>
                  </a:extLst>
                </a:gridCol>
                <a:gridCol w="1965404">
                  <a:extLst>
                    <a:ext uri="{9D8B030D-6E8A-4147-A177-3AD203B41FA5}">
                      <a16:colId xmlns:a16="http://schemas.microsoft.com/office/drawing/2014/main" val="2733261568"/>
                    </a:ext>
                  </a:extLst>
                </a:gridCol>
                <a:gridCol w="2099595">
                  <a:extLst>
                    <a:ext uri="{9D8B030D-6E8A-4147-A177-3AD203B41FA5}">
                      <a16:colId xmlns:a16="http://schemas.microsoft.com/office/drawing/2014/main" val="3374478305"/>
                    </a:ext>
                  </a:extLst>
                </a:gridCol>
                <a:gridCol w="1088426">
                  <a:extLst>
                    <a:ext uri="{9D8B030D-6E8A-4147-A177-3AD203B41FA5}">
                      <a16:colId xmlns:a16="http://schemas.microsoft.com/office/drawing/2014/main" val="3505770041"/>
                    </a:ext>
                  </a:extLst>
                </a:gridCol>
                <a:gridCol w="2022309">
                  <a:extLst>
                    <a:ext uri="{9D8B030D-6E8A-4147-A177-3AD203B41FA5}">
                      <a16:colId xmlns:a16="http://schemas.microsoft.com/office/drawing/2014/main" val="1485862253"/>
                    </a:ext>
                  </a:extLst>
                </a:gridCol>
              </a:tblGrid>
              <a:tr h="618771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</a:t>
                      </a:r>
                    </a:p>
                  </a:txBody>
                  <a:tcPr marL="5862" marR="5862" marT="5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COSTO ELEMENTARE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GIUSTIFICATIVI DI SPESA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ALLEGATI AI GIUSTIFICATIVI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3719425"/>
                  </a:ext>
                </a:extLst>
              </a:tr>
              <a:tr h="37929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 SPESE DI VIAGGIO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(MAX 5% 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TOTALE DI PROGETTO)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Spese sostenute per viaggi, missioni sul campo, partecipazione a convegni, incontri relativi alle attività di gestione dei Progetti; seminari e visite per la diffusione dei risultati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linea generale le spese di viaggio dei collaboratori a progetto sono ammissibili purché siano attribuibili al Progetto e necessarie per la sua esecuzione. Il carburante è ammissibile, nel caso in cui il luogo non sia raggiungibile con mezzi pubblici o con tempi/modalità non compatibili con l'efficiente svolgimento della missione)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Ricevute per rimborsi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Sintesi delle spese di trasferta (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 action="ppaction://hlinkfile"/>
                        </a:rPr>
                        <a:t>Allegato 9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                       Esempio di come nominare il file: "ALL_C_VIAGGIO_ROSSI"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494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7494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CD61D-F172-4693-A6E7-176A56215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D. SPESE PER LA COMUNICAIZONE E PROMOZIONE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A58432-3ED8-46EB-B22B-BAD9F065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5144"/>
            <a:ext cx="7772400" cy="422365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E8285DBA-1AE2-4D45-8194-B37E7593E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523715"/>
              </p:ext>
            </p:extLst>
          </p:nvPr>
        </p:nvGraphicFramePr>
        <p:xfrm>
          <a:off x="616277" y="1602617"/>
          <a:ext cx="7886700" cy="4439964"/>
        </p:xfrm>
        <a:graphic>
          <a:graphicData uri="http://schemas.openxmlformats.org/drawingml/2006/table">
            <a:tbl>
              <a:tblPr/>
              <a:tblGrid>
                <a:gridCol w="1453368">
                  <a:extLst>
                    <a:ext uri="{9D8B030D-6E8A-4147-A177-3AD203B41FA5}">
                      <a16:colId xmlns:a16="http://schemas.microsoft.com/office/drawing/2014/main" val="1540263132"/>
                    </a:ext>
                  </a:extLst>
                </a:gridCol>
                <a:gridCol w="2056588">
                  <a:extLst>
                    <a:ext uri="{9D8B030D-6E8A-4147-A177-3AD203B41FA5}">
                      <a16:colId xmlns:a16="http://schemas.microsoft.com/office/drawing/2014/main" val="820560569"/>
                    </a:ext>
                  </a:extLst>
                </a:gridCol>
                <a:gridCol w="1558809">
                  <a:extLst>
                    <a:ext uri="{9D8B030D-6E8A-4147-A177-3AD203B41FA5}">
                      <a16:colId xmlns:a16="http://schemas.microsoft.com/office/drawing/2014/main" val="1654008621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1151595694"/>
                    </a:ext>
                  </a:extLst>
                </a:gridCol>
                <a:gridCol w="1551842">
                  <a:extLst>
                    <a:ext uri="{9D8B030D-6E8A-4147-A177-3AD203B41FA5}">
                      <a16:colId xmlns:a16="http://schemas.microsoft.com/office/drawing/2014/main" val="715788612"/>
                    </a:ext>
                  </a:extLst>
                </a:gridCol>
              </a:tblGrid>
              <a:tr h="450354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</a:t>
                      </a:r>
                    </a:p>
                  </a:txBody>
                  <a:tcPr marL="5862" marR="5862" marT="586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COSTO ELEMENTARE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GIUSTIFICATIVI DI SPESA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ALLEGATI AI GIUSTIFICATIVI</a:t>
                      </a:r>
                    </a:p>
                  </a:txBody>
                  <a:tcPr marL="5862" marR="5862" marT="58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7666897"/>
                  </a:ext>
                </a:extLst>
              </a:tr>
              <a:tr h="45035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D) SPESE PER LA COMUNICAZIONE E PROMOZIONE</a:t>
                      </a:r>
                    </a:p>
                  </a:txBody>
                  <a:tcPr marL="5862" marR="5862" marT="58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Spese per la comunicazione, l'informazione e la disseminazione dei servizi e dei risultati del Progetto. Il materiale prodotto deve essere conforme alle regole di utilizzo predisposte dalla RL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Materiali divulgativi, anche multimediali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Fatture, ricevute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Ordinativo di acquisto servizi/forniture;            Locandina o programma dei seminari/eventi;      Giustificativo di pagamento; Nel caso di professionisti: Contratto;                                  Time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sheet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 action="ppaction://hlinkfile"/>
                        </a:rPr>
                        <a:t>Allegato 8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Giustificativo di pagamento; Esempio di come nominare il file: "ALL_D-COM_</a:t>
                      </a:r>
                      <a:r>
                        <a:rPr lang="it-IT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FIERA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755193"/>
                  </a:ext>
                </a:extLst>
              </a:tr>
              <a:tr h="894605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Professionisti della comunicazione (es: grafici, videomaker ecc.…)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82066"/>
                  </a:ext>
                </a:extLst>
              </a:tr>
              <a:tr h="2644651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Seminari, workshop, conferenze</a:t>
                      </a:r>
                    </a:p>
                  </a:txBody>
                  <a:tcPr marL="5862" marR="5862" marT="58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955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419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DCD61D-F172-4693-A6E7-176A562154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E. MATERIALE DI CONSUMO E ALTRE SPESE CORRENTI E DI GESTIONE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A58432-3ED8-46EB-B22B-BAD9F0651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415144"/>
            <a:ext cx="7772400" cy="4223656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7C0BED1-6459-4FAD-A51A-C333EE874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285160"/>
              </p:ext>
            </p:extLst>
          </p:nvPr>
        </p:nvGraphicFramePr>
        <p:xfrm>
          <a:off x="571501" y="1633455"/>
          <a:ext cx="8129439" cy="4223656"/>
        </p:xfrm>
        <a:graphic>
          <a:graphicData uri="http://schemas.openxmlformats.org/drawingml/2006/table">
            <a:tbl>
              <a:tblPr/>
              <a:tblGrid>
                <a:gridCol w="1441751">
                  <a:extLst>
                    <a:ext uri="{9D8B030D-6E8A-4147-A177-3AD203B41FA5}">
                      <a16:colId xmlns:a16="http://schemas.microsoft.com/office/drawing/2014/main" val="4255768315"/>
                    </a:ext>
                  </a:extLst>
                </a:gridCol>
                <a:gridCol w="1667892">
                  <a:extLst>
                    <a:ext uri="{9D8B030D-6E8A-4147-A177-3AD203B41FA5}">
                      <a16:colId xmlns:a16="http://schemas.microsoft.com/office/drawing/2014/main" val="3991581786"/>
                    </a:ext>
                  </a:extLst>
                </a:gridCol>
                <a:gridCol w="1996532">
                  <a:extLst>
                    <a:ext uri="{9D8B030D-6E8A-4147-A177-3AD203B41FA5}">
                      <a16:colId xmlns:a16="http://schemas.microsoft.com/office/drawing/2014/main" val="2479216740"/>
                    </a:ext>
                  </a:extLst>
                </a:gridCol>
                <a:gridCol w="1409159">
                  <a:extLst>
                    <a:ext uri="{9D8B030D-6E8A-4147-A177-3AD203B41FA5}">
                      <a16:colId xmlns:a16="http://schemas.microsoft.com/office/drawing/2014/main" val="1619870964"/>
                    </a:ext>
                  </a:extLst>
                </a:gridCol>
                <a:gridCol w="1614105">
                  <a:extLst>
                    <a:ext uri="{9D8B030D-6E8A-4147-A177-3AD203B41FA5}">
                      <a16:colId xmlns:a16="http://schemas.microsoft.com/office/drawing/2014/main" val="28433254"/>
                    </a:ext>
                  </a:extLst>
                </a:gridCol>
              </a:tblGrid>
              <a:tr h="8486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</a:t>
                      </a:r>
                    </a:p>
                  </a:txBody>
                  <a:tcPr marL="5715" marR="5715" marT="571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DESCRIZIONE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COSTO ELEMENTARE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GIUSTIFICATIVI DI SPESA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ALLEGATI AI GIUSTIFICATIVI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599283"/>
                  </a:ext>
                </a:extLst>
              </a:tr>
              <a:tr h="33749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E) MATERIALE DI CONSUMO E ALTRE SPESE CORRENTI DI GESTIONE</a:t>
                      </a:r>
                    </a:p>
                    <a:p>
                      <a:pPr algn="ctr" fontAlgn="ctr"/>
                      <a:endParaRPr lang="it-IT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(MAX 20% </a:t>
                      </a:r>
                    </a:p>
                    <a:p>
                      <a:pPr algn="ctr" fontAlgn="ctr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TOTALE DEL PROGETTO)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Spese per l'attività ordinaria che possono essere imputate in quota parte al Progetto. Materiali strettamente funzionali alla realizzazione del Progetto.                                                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Utenze (luce, gas, acqua….); Affitto locali e spazi; Noleggio attrezzature, strumentazioni, autoveicoli; Acquisto di attrezzature, materiale di cartoleria; spese per viveri per attività progettuali che coinvolgono direttamente i giovani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Fatture, bollette, scontrini, ricevute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Autocertificazione attestante la quota e il criterio di riparto (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2" action="ppaction://hlinkfile"/>
                        </a:rPr>
                        <a:t>Allegato 10</a:t>
                      </a:r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); Giustificativo di pagamento; Esempio di come nominare il file: "ALL_E_UTENZE/SPAZI/NOLEGGIO/MATERIALE"</a:t>
                      </a:r>
                    </a:p>
                  </a:txBody>
                  <a:tcPr marL="5715" marR="5715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8045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07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A76594-67DA-4213-A189-9B2F59093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575" y="416375"/>
            <a:ext cx="7772400" cy="753080"/>
          </a:xfrm>
        </p:spPr>
        <p:txBody>
          <a:bodyPr>
            <a:normAutofit fontScale="90000"/>
          </a:bodyPr>
          <a:lstStyle/>
          <a:p>
            <a:r>
              <a:rPr lang="it-IT" dirty="0"/>
              <a:t> CONFERMA/MODIFICA ULTIMO BUDGET </a:t>
            </a:r>
            <a:br>
              <a:rPr lang="it-IT" dirty="0"/>
            </a:br>
            <a:r>
              <a:rPr lang="it-IT" dirty="0"/>
              <a:t> </a:t>
            </a:r>
            <a:r>
              <a:rPr lang="it-IT" sz="2700" dirty="0"/>
              <a:t>PASSAGGIO OBBLIGATORIO SU BANDI ON LINE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8505442-EB75-4FF0-89F9-1C67B0330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103" y="1373200"/>
            <a:ext cx="7772400" cy="5907292"/>
          </a:xfrm>
        </p:spPr>
        <p:txBody>
          <a:bodyPr/>
          <a:lstStyle/>
          <a:p>
            <a:endParaRPr lang="it-IT" dirty="0"/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it-IT" sz="2000" kern="50" dirty="0">
                <a:effectLst/>
                <a:latin typeface="Helvetica" panose="020B0604020202030204" pitchFamily="34" charset="0"/>
                <a:ea typeface="Times New Roman" panose="02020603050405020304" pitchFamily="18" charset="0"/>
                <a:cs typeface="Tw Cen MT" panose="020B0602020104020603" pitchFamily="34" charset="0"/>
              </a:rPr>
              <a:t>Il soggetto capofila </a:t>
            </a:r>
            <a:r>
              <a:rPr lang="it-IT" sz="2000" b="1" kern="50" dirty="0">
                <a:effectLst/>
                <a:latin typeface="Helvetica" panose="020B0604020202030204" pitchFamily="34" charset="0"/>
                <a:ea typeface="Times New Roman" panose="02020603050405020304" pitchFamily="18" charset="0"/>
                <a:cs typeface="Tw Cen MT" panose="020B0602020104020603" pitchFamily="34" charset="0"/>
              </a:rPr>
              <a:t>veri</a:t>
            </a:r>
            <a:r>
              <a:rPr lang="it-IT" sz="2000" b="1" kern="50" dirty="0">
                <a:latin typeface="Helvetica" panose="020B0604020202030204" pitchFamily="34" charset="0"/>
                <a:ea typeface="Times New Roman" panose="02020603050405020304" pitchFamily="18" charset="0"/>
                <a:cs typeface="Tw Cen MT" panose="020B0602020104020603" pitchFamily="34" charset="0"/>
              </a:rPr>
              <a:t>fica con i propri partner </a:t>
            </a:r>
            <a:r>
              <a:rPr lang="it-IT" sz="2000" kern="50" dirty="0">
                <a:latin typeface="Helvetica" panose="020B0604020202030204" pitchFamily="34" charset="0"/>
                <a:ea typeface="Times New Roman" panose="02020603050405020304" pitchFamily="18" charset="0"/>
                <a:cs typeface="Tw Cen MT" panose="020B0602020104020603" pitchFamily="34" charset="0"/>
              </a:rPr>
              <a:t>le eventuali modifiche da apportare;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it-IT" sz="2000" kern="50" dirty="0">
                <a:latin typeface="Helvetica" panose="020B0604020202030204" pitchFamily="34" charset="0"/>
                <a:ea typeface="Times New Roman" panose="02020603050405020304" pitchFamily="18" charset="0"/>
                <a:cs typeface="Tw Cen MT" panose="020B0602020104020603" pitchFamily="34" charset="0"/>
              </a:rPr>
              <a:t>Il Capofila deve entrare in Bandi on line dove si troverà in «Seconda scelta azione», prendere in carico la domanda e proseguire su conferma budget finale;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Tx/>
              <a:buChar char="-"/>
            </a:pPr>
            <a:r>
              <a:rPr lang="it-IT" sz="2000" kern="50" dirty="0">
                <a:latin typeface="Helvetica" panose="020B0604020202030204" pitchFamily="34" charset="0"/>
              </a:rPr>
              <a:t>Si ricorda che sono ammessi spostamenti di budget fra le voci di spesa del piano economico </a:t>
            </a:r>
            <a:r>
              <a:rPr lang="it-IT" sz="2000" b="1" kern="50" dirty="0">
                <a:latin typeface="Helvetica" panose="020B0604020202030204" pitchFamily="34" charset="0"/>
              </a:rPr>
              <a:t>entro il 15% </a:t>
            </a:r>
            <a:r>
              <a:rPr lang="it-IT" sz="2000" kern="50" dirty="0">
                <a:latin typeface="Helvetica" panose="020B0604020202030204" pitchFamily="34" charset="0"/>
              </a:rPr>
              <a:t>del costo totale del Progetto approvato, previa accettazione da parte di RL.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endParaRPr lang="it-IT" sz="2000" dirty="0">
              <a:latin typeface="Helvetica" panose="020B0604020202030204" pitchFamily="34" charset="0"/>
            </a:endParaRPr>
          </a:p>
        </p:txBody>
      </p:sp>
      <p:sp>
        <p:nvSpPr>
          <p:cNvPr id="4" name="Oval 38">
            <a:extLst>
              <a:ext uri="{FF2B5EF4-FFF2-40B4-BE49-F238E27FC236}">
                <a16:creationId xmlns:a16="http://schemas.microsoft.com/office/drawing/2014/main" id="{8F476F88-E286-4E2A-894A-0D633C9B82F5}"/>
              </a:ext>
            </a:extLst>
          </p:cNvPr>
          <p:cNvSpPr/>
          <p:nvPr/>
        </p:nvSpPr>
        <p:spPr>
          <a:xfrm>
            <a:off x="264279" y="296240"/>
            <a:ext cx="1098548" cy="1098546"/>
          </a:xfrm>
          <a:prstGeom prst="ellipse">
            <a:avLst/>
          </a:prstGeom>
          <a:solidFill>
            <a:srgbClr val="FFC000">
              <a:alpha val="10000"/>
            </a:srgbClr>
          </a:solidFill>
          <a:ln w="38100">
            <a:solidFill>
              <a:srgbClr val="FFD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25" name="Group 66">
            <a:extLst>
              <a:ext uri="{FF2B5EF4-FFF2-40B4-BE49-F238E27FC236}">
                <a16:creationId xmlns:a16="http://schemas.microsoft.com/office/drawing/2014/main" id="{36C82CD7-9CBC-4DF0-B2A2-71830C74D740}"/>
              </a:ext>
            </a:extLst>
          </p:cNvPr>
          <p:cNvGrpSpPr/>
          <p:nvPr/>
        </p:nvGrpSpPr>
        <p:grpSpPr>
          <a:xfrm>
            <a:off x="479843" y="511294"/>
            <a:ext cx="658320" cy="658161"/>
            <a:chOff x="2700338" y="8651875"/>
            <a:chExt cx="6545262" cy="6543675"/>
          </a:xfrm>
          <a:solidFill>
            <a:schemeClr val="tx1"/>
          </a:solidFill>
        </p:grpSpPr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C538F50-C1B8-429D-A158-8448EDBB5D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00338" y="10820400"/>
              <a:ext cx="4376737" cy="4375150"/>
            </a:xfrm>
            <a:custGeom>
              <a:avLst/>
              <a:gdLst>
                <a:gd name="T0" fmla="*/ 477 w 1376"/>
                <a:gd name="T1" fmla="*/ 1360 h 1376"/>
                <a:gd name="T2" fmla="*/ 312 w 1376"/>
                <a:gd name="T3" fmla="*/ 1212 h 1376"/>
                <a:gd name="T4" fmla="*/ 237 w 1376"/>
                <a:gd name="T5" fmla="*/ 1044 h 1376"/>
                <a:gd name="T6" fmla="*/ 64 w 1376"/>
                <a:gd name="T7" fmla="*/ 1013 h 1376"/>
                <a:gd name="T8" fmla="*/ 51 w 1376"/>
                <a:gd name="T9" fmla="*/ 793 h 1376"/>
                <a:gd name="T10" fmla="*/ 117 w 1376"/>
                <a:gd name="T11" fmla="*/ 621 h 1376"/>
                <a:gd name="T12" fmla="*/ 16 w 1376"/>
                <a:gd name="T13" fmla="*/ 476 h 1376"/>
                <a:gd name="T14" fmla="*/ 164 w 1376"/>
                <a:gd name="T15" fmla="*/ 312 h 1376"/>
                <a:gd name="T16" fmla="*/ 332 w 1376"/>
                <a:gd name="T17" fmla="*/ 237 h 1376"/>
                <a:gd name="T18" fmla="*/ 363 w 1376"/>
                <a:gd name="T19" fmla="*/ 63 h 1376"/>
                <a:gd name="T20" fmla="*/ 583 w 1376"/>
                <a:gd name="T21" fmla="*/ 51 h 1376"/>
                <a:gd name="T22" fmla="*/ 755 w 1376"/>
                <a:gd name="T23" fmla="*/ 116 h 1376"/>
                <a:gd name="T24" fmla="*/ 900 w 1376"/>
                <a:gd name="T25" fmla="*/ 16 h 1376"/>
                <a:gd name="T26" fmla="*/ 1064 w 1376"/>
                <a:gd name="T27" fmla="*/ 163 h 1376"/>
                <a:gd name="T28" fmla="*/ 1139 w 1376"/>
                <a:gd name="T29" fmla="*/ 331 h 1376"/>
                <a:gd name="T30" fmla="*/ 1313 w 1376"/>
                <a:gd name="T31" fmla="*/ 362 h 1376"/>
                <a:gd name="T32" fmla="*/ 1360 w 1376"/>
                <a:gd name="T33" fmla="*/ 476 h 1376"/>
                <a:gd name="T34" fmla="*/ 1260 w 1376"/>
                <a:gd name="T35" fmla="*/ 621 h 1376"/>
                <a:gd name="T36" fmla="*/ 1325 w 1376"/>
                <a:gd name="T37" fmla="*/ 793 h 1376"/>
                <a:gd name="T38" fmla="*/ 1313 w 1376"/>
                <a:gd name="T39" fmla="*/ 1013 h 1376"/>
                <a:gd name="T40" fmla="*/ 1139 w 1376"/>
                <a:gd name="T41" fmla="*/ 1044 h 1376"/>
                <a:gd name="T42" fmla="*/ 1064 w 1376"/>
                <a:gd name="T43" fmla="*/ 1212 h 1376"/>
                <a:gd name="T44" fmla="*/ 900 w 1376"/>
                <a:gd name="T45" fmla="*/ 1360 h 1376"/>
                <a:gd name="T46" fmla="*/ 755 w 1376"/>
                <a:gd name="T47" fmla="*/ 1259 h 1376"/>
                <a:gd name="T48" fmla="*/ 583 w 1376"/>
                <a:gd name="T49" fmla="*/ 1325 h 1376"/>
                <a:gd name="T50" fmla="*/ 403 w 1376"/>
                <a:gd name="T51" fmla="*/ 1230 h 1376"/>
                <a:gd name="T52" fmla="*/ 544 w 1376"/>
                <a:gd name="T53" fmla="*/ 1210 h 1376"/>
                <a:gd name="T54" fmla="*/ 748 w 1376"/>
                <a:gd name="T55" fmla="*/ 1167 h 1376"/>
                <a:gd name="T56" fmla="*/ 870 w 1376"/>
                <a:gd name="T57" fmla="*/ 1273 h 1376"/>
                <a:gd name="T58" fmla="*/ 956 w 1376"/>
                <a:gd name="T59" fmla="*/ 1159 h 1376"/>
                <a:gd name="T60" fmla="*/ 1070 w 1376"/>
                <a:gd name="T61" fmla="*/ 985 h 1376"/>
                <a:gd name="T62" fmla="*/ 1230 w 1376"/>
                <a:gd name="T63" fmla="*/ 973 h 1376"/>
                <a:gd name="T64" fmla="*/ 1211 w 1376"/>
                <a:gd name="T65" fmla="*/ 832 h 1376"/>
                <a:gd name="T66" fmla="*/ 1168 w 1376"/>
                <a:gd name="T67" fmla="*/ 628 h 1376"/>
                <a:gd name="T68" fmla="*/ 1274 w 1376"/>
                <a:gd name="T69" fmla="*/ 506 h 1376"/>
                <a:gd name="T70" fmla="*/ 1160 w 1376"/>
                <a:gd name="T71" fmla="*/ 420 h 1376"/>
                <a:gd name="T72" fmla="*/ 986 w 1376"/>
                <a:gd name="T73" fmla="*/ 306 h 1376"/>
                <a:gd name="T74" fmla="*/ 974 w 1376"/>
                <a:gd name="T75" fmla="*/ 146 h 1376"/>
                <a:gd name="T76" fmla="*/ 833 w 1376"/>
                <a:gd name="T77" fmla="*/ 165 h 1376"/>
                <a:gd name="T78" fmla="*/ 629 w 1376"/>
                <a:gd name="T79" fmla="*/ 208 h 1376"/>
                <a:gd name="T80" fmla="*/ 507 w 1376"/>
                <a:gd name="T81" fmla="*/ 102 h 1376"/>
                <a:gd name="T82" fmla="*/ 421 w 1376"/>
                <a:gd name="T83" fmla="*/ 216 h 1376"/>
                <a:gd name="T84" fmla="*/ 307 w 1376"/>
                <a:gd name="T85" fmla="*/ 390 h 1376"/>
                <a:gd name="T86" fmla="*/ 146 w 1376"/>
                <a:gd name="T87" fmla="*/ 402 h 1376"/>
                <a:gd name="T88" fmla="*/ 166 w 1376"/>
                <a:gd name="T89" fmla="*/ 543 h 1376"/>
                <a:gd name="T90" fmla="*/ 209 w 1376"/>
                <a:gd name="T91" fmla="*/ 747 h 1376"/>
                <a:gd name="T92" fmla="*/ 103 w 1376"/>
                <a:gd name="T93" fmla="*/ 869 h 1376"/>
                <a:gd name="T94" fmla="*/ 217 w 1376"/>
                <a:gd name="T95" fmla="*/ 955 h 1376"/>
                <a:gd name="T96" fmla="*/ 391 w 1376"/>
                <a:gd name="T97" fmla="*/ 1069 h 1376"/>
                <a:gd name="T98" fmla="*/ 403 w 1376"/>
                <a:gd name="T99" fmla="*/ 1230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6" h="1376">
                  <a:moveTo>
                    <a:pt x="509" y="1366"/>
                  </a:moveTo>
                  <a:cubicBezTo>
                    <a:pt x="498" y="1366"/>
                    <a:pt x="487" y="1364"/>
                    <a:pt x="477" y="1360"/>
                  </a:cubicBezTo>
                  <a:cubicBezTo>
                    <a:pt x="363" y="1312"/>
                    <a:pt x="363" y="1312"/>
                    <a:pt x="363" y="1312"/>
                  </a:cubicBezTo>
                  <a:cubicBezTo>
                    <a:pt x="324" y="1296"/>
                    <a:pt x="302" y="1253"/>
                    <a:pt x="312" y="1212"/>
                  </a:cubicBezTo>
                  <a:cubicBezTo>
                    <a:pt x="319" y="1188"/>
                    <a:pt x="325" y="1163"/>
                    <a:pt x="332" y="1139"/>
                  </a:cubicBezTo>
                  <a:cubicBezTo>
                    <a:pt x="297" y="1111"/>
                    <a:pt x="265" y="1079"/>
                    <a:pt x="237" y="1044"/>
                  </a:cubicBezTo>
                  <a:cubicBezTo>
                    <a:pt x="213" y="1051"/>
                    <a:pt x="188" y="1057"/>
                    <a:pt x="164" y="1064"/>
                  </a:cubicBezTo>
                  <a:cubicBezTo>
                    <a:pt x="123" y="1074"/>
                    <a:pt x="80" y="1052"/>
                    <a:pt x="64" y="1013"/>
                  </a:cubicBezTo>
                  <a:cubicBezTo>
                    <a:pt x="16" y="899"/>
                    <a:pt x="16" y="899"/>
                    <a:pt x="16" y="899"/>
                  </a:cubicBezTo>
                  <a:cubicBezTo>
                    <a:pt x="0" y="860"/>
                    <a:pt x="15" y="815"/>
                    <a:pt x="51" y="793"/>
                  </a:cubicBezTo>
                  <a:cubicBezTo>
                    <a:pt x="73" y="780"/>
                    <a:pt x="95" y="767"/>
                    <a:pt x="117" y="754"/>
                  </a:cubicBezTo>
                  <a:cubicBezTo>
                    <a:pt x="112" y="710"/>
                    <a:pt x="112" y="665"/>
                    <a:pt x="117" y="621"/>
                  </a:cubicBezTo>
                  <a:cubicBezTo>
                    <a:pt x="95" y="608"/>
                    <a:pt x="73" y="595"/>
                    <a:pt x="51" y="582"/>
                  </a:cubicBezTo>
                  <a:cubicBezTo>
                    <a:pt x="15" y="561"/>
                    <a:pt x="0" y="515"/>
                    <a:pt x="16" y="476"/>
                  </a:cubicBezTo>
                  <a:cubicBezTo>
                    <a:pt x="64" y="362"/>
                    <a:pt x="64" y="362"/>
                    <a:pt x="64" y="362"/>
                  </a:cubicBezTo>
                  <a:cubicBezTo>
                    <a:pt x="80" y="323"/>
                    <a:pt x="123" y="301"/>
                    <a:pt x="164" y="312"/>
                  </a:cubicBezTo>
                  <a:cubicBezTo>
                    <a:pt x="188" y="318"/>
                    <a:pt x="213" y="324"/>
                    <a:pt x="237" y="331"/>
                  </a:cubicBezTo>
                  <a:cubicBezTo>
                    <a:pt x="265" y="296"/>
                    <a:pt x="297" y="264"/>
                    <a:pt x="332" y="237"/>
                  </a:cubicBezTo>
                  <a:cubicBezTo>
                    <a:pt x="325" y="212"/>
                    <a:pt x="319" y="187"/>
                    <a:pt x="312" y="163"/>
                  </a:cubicBezTo>
                  <a:cubicBezTo>
                    <a:pt x="302" y="122"/>
                    <a:pt x="324" y="79"/>
                    <a:pt x="363" y="63"/>
                  </a:cubicBezTo>
                  <a:cubicBezTo>
                    <a:pt x="477" y="16"/>
                    <a:pt x="477" y="16"/>
                    <a:pt x="477" y="16"/>
                  </a:cubicBezTo>
                  <a:cubicBezTo>
                    <a:pt x="516" y="0"/>
                    <a:pt x="561" y="15"/>
                    <a:pt x="583" y="51"/>
                  </a:cubicBezTo>
                  <a:cubicBezTo>
                    <a:pt x="596" y="72"/>
                    <a:pt x="609" y="94"/>
                    <a:pt x="622" y="116"/>
                  </a:cubicBezTo>
                  <a:cubicBezTo>
                    <a:pt x="666" y="111"/>
                    <a:pt x="711" y="111"/>
                    <a:pt x="755" y="116"/>
                  </a:cubicBezTo>
                  <a:cubicBezTo>
                    <a:pt x="768" y="94"/>
                    <a:pt x="781" y="72"/>
                    <a:pt x="794" y="51"/>
                  </a:cubicBezTo>
                  <a:cubicBezTo>
                    <a:pt x="815" y="15"/>
                    <a:pt x="861" y="0"/>
                    <a:pt x="900" y="16"/>
                  </a:cubicBezTo>
                  <a:cubicBezTo>
                    <a:pt x="1014" y="63"/>
                    <a:pt x="1014" y="63"/>
                    <a:pt x="1014" y="63"/>
                  </a:cubicBezTo>
                  <a:cubicBezTo>
                    <a:pt x="1053" y="79"/>
                    <a:pt x="1075" y="122"/>
                    <a:pt x="1064" y="163"/>
                  </a:cubicBezTo>
                  <a:cubicBezTo>
                    <a:pt x="1058" y="187"/>
                    <a:pt x="1052" y="212"/>
                    <a:pt x="1045" y="237"/>
                  </a:cubicBezTo>
                  <a:cubicBezTo>
                    <a:pt x="1080" y="264"/>
                    <a:pt x="1112" y="296"/>
                    <a:pt x="1139" y="331"/>
                  </a:cubicBezTo>
                  <a:cubicBezTo>
                    <a:pt x="1164" y="324"/>
                    <a:pt x="1189" y="318"/>
                    <a:pt x="1213" y="312"/>
                  </a:cubicBezTo>
                  <a:cubicBezTo>
                    <a:pt x="1254" y="301"/>
                    <a:pt x="1297" y="323"/>
                    <a:pt x="1313" y="362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60" y="476"/>
                    <a:pt x="1360" y="476"/>
                    <a:pt x="1360" y="476"/>
                  </a:cubicBezTo>
                  <a:cubicBezTo>
                    <a:pt x="1376" y="515"/>
                    <a:pt x="1361" y="561"/>
                    <a:pt x="1325" y="582"/>
                  </a:cubicBezTo>
                  <a:cubicBezTo>
                    <a:pt x="1304" y="595"/>
                    <a:pt x="1282" y="608"/>
                    <a:pt x="1260" y="621"/>
                  </a:cubicBezTo>
                  <a:cubicBezTo>
                    <a:pt x="1265" y="665"/>
                    <a:pt x="1265" y="710"/>
                    <a:pt x="1260" y="754"/>
                  </a:cubicBezTo>
                  <a:cubicBezTo>
                    <a:pt x="1282" y="767"/>
                    <a:pt x="1304" y="780"/>
                    <a:pt x="1325" y="793"/>
                  </a:cubicBezTo>
                  <a:cubicBezTo>
                    <a:pt x="1361" y="815"/>
                    <a:pt x="1376" y="860"/>
                    <a:pt x="1360" y="899"/>
                  </a:cubicBezTo>
                  <a:cubicBezTo>
                    <a:pt x="1313" y="1013"/>
                    <a:pt x="1313" y="1013"/>
                    <a:pt x="1313" y="1013"/>
                  </a:cubicBezTo>
                  <a:cubicBezTo>
                    <a:pt x="1297" y="1052"/>
                    <a:pt x="1254" y="1074"/>
                    <a:pt x="1213" y="1064"/>
                  </a:cubicBezTo>
                  <a:cubicBezTo>
                    <a:pt x="1189" y="1057"/>
                    <a:pt x="1164" y="1051"/>
                    <a:pt x="1139" y="1044"/>
                  </a:cubicBezTo>
                  <a:cubicBezTo>
                    <a:pt x="1112" y="1079"/>
                    <a:pt x="1080" y="1111"/>
                    <a:pt x="1045" y="1139"/>
                  </a:cubicBezTo>
                  <a:cubicBezTo>
                    <a:pt x="1052" y="1164"/>
                    <a:pt x="1058" y="1188"/>
                    <a:pt x="1064" y="1212"/>
                  </a:cubicBezTo>
                  <a:cubicBezTo>
                    <a:pt x="1075" y="1253"/>
                    <a:pt x="1053" y="1296"/>
                    <a:pt x="1014" y="1312"/>
                  </a:cubicBezTo>
                  <a:cubicBezTo>
                    <a:pt x="900" y="1360"/>
                    <a:pt x="900" y="1360"/>
                    <a:pt x="900" y="1360"/>
                  </a:cubicBezTo>
                  <a:cubicBezTo>
                    <a:pt x="861" y="1376"/>
                    <a:pt x="815" y="1361"/>
                    <a:pt x="794" y="1325"/>
                  </a:cubicBezTo>
                  <a:cubicBezTo>
                    <a:pt x="781" y="1303"/>
                    <a:pt x="768" y="1281"/>
                    <a:pt x="755" y="1259"/>
                  </a:cubicBezTo>
                  <a:cubicBezTo>
                    <a:pt x="711" y="1264"/>
                    <a:pt x="666" y="1264"/>
                    <a:pt x="622" y="1259"/>
                  </a:cubicBezTo>
                  <a:cubicBezTo>
                    <a:pt x="609" y="1281"/>
                    <a:pt x="596" y="1303"/>
                    <a:pt x="583" y="1325"/>
                  </a:cubicBezTo>
                  <a:cubicBezTo>
                    <a:pt x="567" y="1351"/>
                    <a:pt x="539" y="1366"/>
                    <a:pt x="509" y="1366"/>
                  </a:cubicBezTo>
                  <a:close/>
                  <a:moveTo>
                    <a:pt x="403" y="1230"/>
                  </a:moveTo>
                  <a:cubicBezTo>
                    <a:pt x="507" y="1273"/>
                    <a:pt x="507" y="1273"/>
                    <a:pt x="507" y="1273"/>
                  </a:cubicBezTo>
                  <a:cubicBezTo>
                    <a:pt x="519" y="1252"/>
                    <a:pt x="532" y="1231"/>
                    <a:pt x="544" y="1210"/>
                  </a:cubicBezTo>
                  <a:cubicBezTo>
                    <a:pt x="562" y="1180"/>
                    <a:pt x="595" y="1163"/>
                    <a:pt x="629" y="1167"/>
                  </a:cubicBezTo>
                  <a:cubicBezTo>
                    <a:pt x="669" y="1172"/>
                    <a:pt x="708" y="1172"/>
                    <a:pt x="748" y="1167"/>
                  </a:cubicBezTo>
                  <a:cubicBezTo>
                    <a:pt x="782" y="1163"/>
                    <a:pt x="815" y="1180"/>
                    <a:pt x="833" y="1210"/>
                  </a:cubicBezTo>
                  <a:cubicBezTo>
                    <a:pt x="845" y="1231"/>
                    <a:pt x="857" y="1252"/>
                    <a:pt x="870" y="1273"/>
                  </a:cubicBezTo>
                  <a:cubicBezTo>
                    <a:pt x="974" y="1230"/>
                    <a:pt x="974" y="1230"/>
                    <a:pt x="974" y="1230"/>
                  </a:cubicBezTo>
                  <a:cubicBezTo>
                    <a:pt x="968" y="1206"/>
                    <a:pt x="962" y="1183"/>
                    <a:pt x="956" y="1159"/>
                  </a:cubicBezTo>
                  <a:cubicBezTo>
                    <a:pt x="947" y="1125"/>
                    <a:pt x="958" y="1090"/>
                    <a:pt x="986" y="1069"/>
                  </a:cubicBezTo>
                  <a:cubicBezTo>
                    <a:pt x="1017" y="1044"/>
                    <a:pt x="1045" y="1016"/>
                    <a:pt x="1070" y="985"/>
                  </a:cubicBezTo>
                  <a:cubicBezTo>
                    <a:pt x="1091" y="958"/>
                    <a:pt x="1126" y="946"/>
                    <a:pt x="1160" y="955"/>
                  </a:cubicBezTo>
                  <a:cubicBezTo>
                    <a:pt x="1183" y="961"/>
                    <a:pt x="1207" y="967"/>
                    <a:pt x="1230" y="973"/>
                  </a:cubicBezTo>
                  <a:cubicBezTo>
                    <a:pt x="1274" y="869"/>
                    <a:pt x="1274" y="869"/>
                    <a:pt x="1274" y="869"/>
                  </a:cubicBezTo>
                  <a:cubicBezTo>
                    <a:pt x="1253" y="856"/>
                    <a:pt x="1232" y="844"/>
                    <a:pt x="1211" y="832"/>
                  </a:cubicBezTo>
                  <a:cubicBezTo>
                    <a:pt x="1181" y="814"/>
                    <a:pt x="1164" y="781"/>
                    <a:pt x="1168" y="747"/>
                  </a:cubicBezTo>
                  <a:cubicBezTo>
                    <a:pt x="1173" y="707"/>
                    <a:pt x="1173" y="668"/>
                    <a:pt x="1168" y="628"/>
                  </a:cubicBezTo>
                  <a:cubicBezTo>
                    <a:pt x="1164" y="594"/>
                    <a:pt x="1181" y="561"/>
                    <a:pt x="1211" y="543"/>
                  </a:cubicBezTo>
                  <a:cubicBezTo>
                    <a:pt x="1232" y="531"/>
                    <a:pt x="1253" y="519"/>
                    <a:pt x="1274" y="506"/>
                  </a:cubicBezTo>
                  <a:cubicBezTo>
                    <a:pt x="1230" y="402"/>
                    <a:pt x="1230" y="402"/>
                    <a:pt x="1230" y="402"/>
                  </a:cubicBezTo>
                  <a:cubicBezTo>
                    <a:pt x="1207" y="408"/>
                    <a:pt x="1183" y="414"/>
                    <a:pt x="1160" y="420"/>
                  </a:cubicBezTo>
                  <a:cubicBezTo>
                    <a:pt x="1126" y="429"/>
                    <a:pt x="1091" y="418"/>
                    <a:pt x="1070" y="390"/>
                  </a:cubicBezTo>
                  <a:cubicBezTo>
                    <a:pt x="1045" y="359"/>
                    <a:pt x="1017" y="331"/>
                    <a:pt x="986" y="306"/>
                  </a:cubicBezTo>
                  <a:cubicBezTo>
                    <a:pt x="958" y="285"/>
                    <a:pt x="947" y="250"/>
                    <a:pt x="956" y="216"/>
                  </a:cubicBezTo>
                  <a:cubicBezTo>
                    <a:pt x="962" y="193"/>
                    <a:pt x="968" y="169"/>
                    <a:pt x="974" y="146"/>
                  </a:cubicBezTo>
                  <a:cubicBezTo>
                    <a:pt x="870" y="102"/>
                    <a:pt x="870" y="102"/>
                    <a:pt x="870" y="102"/>
                  </a:cubicBezTo>
                  <a:cubicBezTo>
                    <a:pt x="857" y="123"/>
                    <a:pt x="845" y="144"/>
                    <a:pt x="833" y="165"/>
                  </a:cubicBezTo>
                  <a:cubicBezTo>
                    <a:pt x="815" y="195"/>
                    <a:pt x="782" y="212"/>
                    <a:pt x="748" y="208"/>
                  </a:cubicBezTo>
                  <a:cubicBezTo>
                    <a:pt x="708" y="203"/>
                    <a:pt x="668" y="203"/>
                    <a:pt x="629" y="208"/>
                  </a:cubicBezTo>
                  <a:cubicBezTo>
                    <a:pt x="595" y="212"/>
                    <a:pt x="561" y="195"/>
                    <a:pt x="544" y="165"/>
                  </a:cubicBezTo>
                  <a:cubicBezTo>
                    <a:pt x="532" y="144"/>
                    <a:pt x="519" y="123"/>
                    <a:pt x="507" y="102"/>
                  </a:cubicBezTo>
                  <a:cubicBezTo>
                    <a:pt x="403" y="146"/>
                    <a:pt x="403" y="146"/>
                    <a:pt x="403" y="146"/>
                  </a:cubicBezTo>
                  <a:cubicBezTo>
                    <a:pt x="409" y="169"/>
                    <a:pt x="415" y="193"/>
                    <a:pt x="421" y="216"/>
                  </a:cubicBezTo>
                  <a:cubicBezTo>
                    <a:pt x="430" y="250"/>
                    <a:pt x="418" y="285"/>
                    <a:pt x="391" y="306"/>
                  </a:cubicBezTo>
                  <a:cubicBezTo>
                    <a:pt x="360" y="331"/>
                    <a:pt x="332" y="359"/>
                    <a:pt x="307" y="390"/>
                  </a:cubicBezTo>
                  <a:cubicBezTo>
                    <a:pt x="286" y="418"/>
                    <a:pt x="251" y="429"/>
                    <a:pt x="217" y="420"/>
                  </a:cubicBezTo>
                  <a:cubicBezTo>
                    <a:pt x="193" y="414"/>
                    <a:pt x="170" y="408"/>
                    <a:pt x="146" y="402"/>
                  </a:cubicBezTo>
                  <a:cubicBezTo>
                    <a:pt x="103" y="506"/>
                    <a:pt x="103" y="506"/>
                    <a:pt x="103" y="506"/>
                  </a:cubicBezTo>
                  <a:cubicBezTo>
                    <a:pt x="124" y="519"/>
                    <a:pt x="145" y="531"/>
                    <a:pt x="166" y="543"/>
                  </a:cubicBezTo>
                  <a:cubicBezTo>
                    <a:pt x="196" y="561"/>
                    <a:pt x="213" y="594"/>
                    <a:pt x="209" y="628"/>
                  </a:cubicBezTo>
                  <a:cubicBezTo>
                    <a:pt x="204" y="668"/>
                    <a:pt x="204" y="708"/>
                    <a:pt x="209" y="747"/>
                  </a:cubicBezTo>
                  <a:cubicBezTo>
                    <a:pt x="213" y="781"/>
                    <a:pt x="196" y="815"/>
                    <a:pt x="166" y="832"/>
                  </a:cubicBezTo>
                  <a:cubicBezTo>
                    <a:pt x="145" y="844"/>
                    <a:pt x="124" y="856"/>
                    <a:pt x="103" y="869"/>
                  </a:cubicBezTo>
                  <a:cubicBezTo>
                    <a:pt x="146" y="973"/>
                    <a:pt x="146" y="973"/>
                    <a:pt x="146" y="973"/>
                  </a:cubicBezTo>
                  <a:cubicBezTo>
                    <a:pt x="170" y="968"/>
                    <a:pt x="193" y="961"/>
                    <a:pt x="217" y="955"/>
                  </a:cubicBezTo>
                  <a:cubicBezTo>
                    <a:pt x="251" y="946"/>
                    <a:pt x="286" y="958"/>
                    <a:pt x="307" y="985"/>
                  </a:cubicBezTo>
                  <a:cubicBezTo>
                    <a:pt x="332" y="1016"/>
                    <a:pt x="360" y="1044"/>
                    <a:pt x="391" y="1069"/>
                  </a:cubicBezTo>
                  <a:cubicBezTo>
                    <a:pt x="418" y="1090"/>
                    <a:pt x="430" y="1125"/>
                    <a:pt x="421" y="1159"/>
                  </a:cubicBezTo>
                  <a:cubicBezTo>
                    <a:pt x="415" y="1183"/>
                    <a:pt x="409" y="1206"/>
                    <a:pt x="403" y="12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60C7EDD6-6EA1-4DBE-8493-D01EA39B22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2375" y="11879263"/>
              <a:ext cx="2255837" cy="2120900"/>
            </a:xfrm>
            <a:custGeom>
              <a:avLst/>
              <a:gdLst>
                <a:gd name="T0" fmla="*/ 354 w 709"/>
                <a:gd name="T1" fmla="*/ 667 h 667"/>
                <a:gd name="T2" fmla="*/ 235 w 709"/>
                <a:gd name="T3" fmla="*/ 643 h 667"/>
                <a:gd name="T4" fmla="*/ 66 w 709"/>
                <a:gd name="T5" fmla="*/ 474 h 667"/>
                <a:gd name="T6" fmla="*/ 235 w 709"/>
                <a:gd name="T7" fmla="*/ 66 h 667"/>
                <a:gd name="T8" fmla="*/ 643 w 709"/>
                <a:gd name="T9" fmla="*/ 235 h 667"/>
                <a:gd name="T10" fmla="*/ 643 w 709"/>
                <a:gd name="T11" fmla="*/ 235 h 667"/>
                <a:gd name="T12" fmla="*/ 474 w 709"/>
                <a:gd name="T13" fmla="*/ 643 h 667"/>
                <a:gd name="T14" fmla="*/ 354 w 709"/>
                <a:gd name="T15" fmla="*/ 667 h 667"/>
                <a:gd name="T16" fmla="*/ 354 w 709"/>
                <a:gd name="T17" fmla="*/ 134 h 667"/>
                <a:gd name="T18" fmla="*/ 270 w 709"/>
                <a:gd name="T19" fmla="*/ 151 h 667"/>
                <a:gd name="T20" fmla="*/ 150 w 709"/>
                <a:gd name="T21" fmla="*/ 439 h 667"/>
                <a:gd name="T22" fmla="*/ 270 w 709"/>
                <a:gd name="T23" fmla="*/ 559 h 667"/>
                <a:gd name="T24" fmla="*/ 439 w 709"/>
                <a:gd name="T25" fmla="*/ 559 h 667"/>
                <a:gd name="T26" fmla="*/ 558 w 709"/>
                <a:gd name="T27" fmla="*/ 270 h 667"/>
                <a:gd name="T28" fmla="*/ 354 w 709"/>
                <a:gd name="T29" fmla="*/ 134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9" h="667">
                  <a:moveTo>
                    <a:pt x="354" y="667"/>
                  </a:moveTo>
                  <a:cubicBezTo>
                    <a:pt x="314" y="667"/>
                    <a:pt x="273" y="659"/>
                    <a:pt x="235" y="643"/>
                  </a:cubicBezTo>
                  <a:cubicBezTo>
                    <a:pt x="158" y="611"/>
                    <a:pt x="98" y="551"/>
                    <a:pt x="66" y="474"/>
                  </a:cubicBezTo>
                  <a:cubicBezTo>
                    <a:pt x="0" y="315"/>
                    <a:pt x="76" y="132"/>
                    <a:pt x="235" y="66"/>
                  </a:cubicBezTo>
                  <a:cubicBezTo>
                    <a:pt x="394" y="0"/>
                    <a:pt x="577" y="76"/>
                    <a:pt x="643" y="235"/>
                  </a:cubicBezTo>
                  <a:cubicBezTo>
                    <a:pt x="643" y="235"/>
                    <a:pt x="643" y="235"/>
                    <a:pt x="643" y="235"/>
                  </a:cubicBezTo>
                  <a:cubicBezTo>
                    <a:pt x="709" y="394"/>
                    <a:pt x="633" y="577"/>
                    <a:pt x="474" y="643"/>
                  </a:cubicBezTo>
                  <a:cubicBezTo>
                    <a:pt x="435" y="659"/>
                    <a:pt x="395" y="667"/>
                    <a:pt x="354" y="667"/>
                  </a:cubicBezTo>
                  <a:close/>
                  <a:moveTo>
                    <a:pt x="354" y="134"/>
                  </a:moveTo>
                  <a:cubicBezTo>
                    <a:pt x="326" y="134"/>
                    <a:pt x="297" y="139"/>
                    <a:pt x="270" y="151"/>
                  </a:cubicBezTo>
                  <a:cubicBezTo>
                    <a:pt x="157" y="197"/>
                    <a:pt x="104" y="327"/>
                    <a:pt x="150" y="439"/>
                  </a:cubicBezTo>
                  <a:cubicBezTo>
                    <a:pt x="173" y="494"/>
                    <a:pt x="215" y="536"/>
                    <a:pt x="270" y="559"/>
                  </a:cubicBezTo>
                  <a:cubicBezTo>
                    <a:pt x="324" y="581"/>
                    <a:pt x="384" y="581"/>
                    <a:pt x="439" y="559"/>
                  </a:cubicBezTo>
                  <a:cubicBezTo>
                    <a:pt x="551" y="512"/>
                    <a:pt x="605" y="383"/>
                    <a:pt x="558" y="270"/>
                  </a:cubicBezTo>
                  <a:cubicBezTo>
                    <a:pt x="523" y="185"/>
                    <a:pt x="441" y="134"/>
                    <a:pt x="354" y="1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3E57D705-245B-4166-82F4-78A888FE0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34075" y="8651875"/>
              <a:ext cx="3311525" cy="3309938"/>
            </a:xfrm>
            <a:custGeom>
              <a:avLst/>
              <a:gdLst>
                <a:gd name="T0" fmla="*/ 476 w 1041"/>
                <a:gd name="T1" fmla="*/ 1041 h 1041"/>
                <a:gd name="T2" fmla="*/ 397 w 1041"/>
                <a:gd name="T3" fmla="*/ 930 h 1041"/>
                <a:gd name="T4" fmla="*/ 279 w 1041"/>
                <a:gd name="T5" fmla="*/ 927 h 1041"/>
                <a:gd name="T6" fmla="*/ 121 w 1041"/>
                <a:gd name="T7" fmla="*/ 857 h 1041"/>
                <a:gd name="T8" fmla="*/ 143 w 1041"/>
                <a:gd name="T9" fmla="*/ 723 h 1041"/>
                <a:gd name="T10" fmla="*/ 62 w 1041"/>
                <a:gd name="T11" fmla="*/ 637 h 1041"/>
                <a:gd name="T12" fmla="*/ 0 w 1041"/>
                <a:gd name="T13" fmla="*/ 476 h 1041"/>
                <a:gd name="T14" fmla="*/ 111 w 1041"/>
                <a:gd name="T15" fmla="*/ 397 h 1041"/>
                <a:gd name="T16" fmla="*/ 114 w 1041"/>
                <a:gd name="T17" fmla="*/ 279 h 1041"/>
                <a:gd name="T18" fmla="*/ 184 w 1041"/>
                <a:gd name="T19" fmla="*/ 121 h 1041"/>
                <a:gd name="T20" fmla="*/ 318 w 1041"/>
                <a:gd name="T21" fmla="*/ 143 h 1041"/>
                <a:gd name="T22" fmla="*/ 404 w 1041"/>
                <a:gd name="T23" fmla="*/ 62 h 1041"/>
                <a:gd name="T24" fmla="*/ 565 w 1041"/>
                <a:gd name="T25" fmla="*/ 0 h 1041"/>
                <a:gd name="T26" fmla="*/ 644 w 1041"/>
                <a:gd name="T27" fmla="*/ 110 h 1041"/>
                <a:gd name="T28" fmla="*/ 762 w 1041"/>
                <a:gd name="T29" fmla="*/ 114 h 1041"/>
                <a:gd name="T30" fmla="*/ 920 w 1041"/>
                <a:gd name="T31" fmla="*/ 184 h 1041"/>
                <a:gd name="T32" fmla="*/ 898 w 1041"/>
                <a:gd name="T33" fmla="*/ 318 h 1041"/>
                <a:gd name="T34" fmla="*/ 979 w 1041"/>
                <a:gd name="T35" fmla="*/ 404 h 1041"/>
                <a:gd name="T36" fmla="*/ 1041 w 1041"/>
                <a:gd name="T37" fmla="*/ 565 h 1041"/>
                <a:gd name="T38" fmla="*/ 931 w 1041"/>
                <a:gd name="T39" fmla="*/ 644 h 1041"/>
                <a:gd name="T40" fmla="*/ 927 w 1041"/>
                <a:gd name="T41" fmla="*/ 762 h 1041"/>
                <a:gd name="T42" fmla="*/ 857 w 1041"/>
                <a:gd name="T43" fmla="*/ 920 h 1041"/>
                <a:gd name="T44" fmla="*/ 723 w 1041"/>
                <a:gd name="T45" fmla="*/ 898 h 1041"/>
                <a:gd name="T46" fmla="*/ 637 w 1041"/>
                <a:gd name="T47" fmla="*/ 979 h 1041"/>
                <a:gd name="T48" fmla="*/ 488 w 1041"/>
                <a:gd name="T49" fmla="*/ 954 h 1041"/>
                <a:gd name="T50" fmla="*/ 559 w 1041"/>
                <a:gd name="T51" fmla="*/ 910 h 1041"/>
                <a:gd name="T52" fmla="*/ 689 w 1041"/>
                <a:gd name="T53" fmla="*/ 817 h 1041"/>
                <a:gd name="T54" fmla="*/ 804 w 1041"/>
                <a:gd name="T55" fmla="*/ 849 h 1041"/>
                <a:gd name="T56" fmla="*/ 823 w 1041"/>
                <a:gd name="T57" fmla="*/ 769 h 1041"/>
                <a:gd name="T58" fmla="*/ 850 w 1041"/>
                <a:gd name="T59" fmla="*/ 611 h 1041"/>
                <a:gd name="T60" fmla="*/ 954 w 1041"/>
                <a:gd name="T61" fmla="*/ 553 h 1041"/>
                <a:gd name="T62" fmla="*/ 910 w 1041"/>
                <a:gd name="T63" fmla="*/ 482 h 1041"/>
                <a:gd name="T64" fmla="*/ 817 w 1041"/>
                <a:gd name="T65" fmla="*/ 352 h 1041"/>
                <a:gd name="T66" fmla="*/ 850 w 1041"/>
                <a:gd name="T67" fmla="*/ 237 h 1041"/>
                <a:gd name="T68" fmla="*/ 769 w 1041"/>
                <a:gd name="T69" fmla="*/ 218 h 1041"/>
                <a:gd name="T70" fmla="*/ 612 w 1041"/>
                <a:gd name="T71" fmla="*/ 191 h 1041"/>
                <a:gd name="T72" fmla="*/ 553 w 1041"/>
                <a:gd name="T73" fmla="*/ 87 h 1041"/>
                <a:gd name="T74" fmla="*/ 482 w 1041"/>
                <a:gd name="T75" fmla="*/ 131 h 1041"/>
                <a:gd name="T76" fmla="*/ 353 w 1041"/>
                <a:gd name="T77" fmla="*/ 224 h 1041"/>
                <a:gd name="T78" fmla="*/ 237 w 1041"/>
                <a:gd name="T79" fmla="*/ 191 h 1041"/>
                <a:gd name="T80" fmla="*/ 218 w 1041"/>
                <a:gd name="T81" fmla="*/ 272 h 1041"/>
                <a:gd name="T82" fmla="*/ 192 w 1041"/>
                <a:gd name="T83" fmla="*/ 429 h 1041"/>
                <a:gd name="T84" fmla="*/ 87 w 1041"/>
                <a:gd name="T85" fmla="*/ 488 h 1041"/>
                <a:gd name="T86" fmla="*/ 131 w 1041"/>
                <a:gd name="T87" fmla="*/ 559 h 1041"/>
                <a:gd name="T88" fmla="*/ 224 w 1041"/>
                <a:gd name="T89" fmla="*/ 688 h 1041"/>
                <a:gd name="T90" fmla="*/ 192 w 1041"/>
                <a:gd name="T91" fmla="*/ 804 h 1041"/>
                <a:gd name="T92" fmla="*/ 272 w 1041"/>
                <a:gd name="T93" fmla="*/ 823 h 1041"/>
                <a:gd name="T94" fmla="*/ 430 w 1041"/>
                <a:gd name="T95" fmla="*/ 849 h 1041"/>
                <a:gd name="T96" fmla="*/ 488 w 1041"/>
                <a:gd name="T97" fmla="*/ 954 h 1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1" h="1041">
                  <a:moveTo>
                    <a:pt x="565" y="1041"/>
                  </a:moveTo>
                  <a:cubicBezTo>
                    <a:pt x="476" y="1041"/>
                    <a:pt x="476" y="1041"/>
                    <a:pt x="476" y="1041"/>
                  </a:cubicBezTo>
                  <a:cubicBezTo>
                    <a:pt x="440" y="1041"/>
                    <a:pt x="409" y="1014"/>
                    <a:pt x="404" y="979"/>
                  </a:cubicBezTo>
                  <a:cubicBezTo>
                    <a:pt x="402" y="963"/>
                    <a:pt x="399" y="947"/>
                    <a:pt x="397" y="930"/>
                  </a:cubicBezTo>
                  <a:cubicBezTo>
                    <a:pt x="370" y="922"/>
                    <a:pt x="343" y="911"/>
                    <a:pt x="318" y="898"/>
                  </a:cubicBezTo>
                  <a:cubicBezTo>
                    <a:pt x="305" y="907"/>
                    <a:pt x="292" y="917"/>
                    <a:pt x="279" y="927"/>
                  </a:cubicBezTo>
                  <a:cubicBezTo>
                    <a:pt x="250" y="948"/>
                    <a:pt x="210" y="945"/>
                    <a:pt x="184" y="920"/>
                  </a:cubicBezTo>
                  <a:cubicBezTo>
                    <a:pt x="121" y="857"/>
                    <a:pt x="121" y="857"/>
                    <a:pt x="121" y="857"/>
                  </a:cubicBezTo>
                  <a:cubicBezTo>
                    <a:pt x="96" y="831"/>
                    <a:pt x="93" y="791"/>
                    <a:pt x="114" y="762"/>
                  </a:cubicBezTo>
                  <a:cubicBezTo>
                    <a:pt x="124" y="749"/>
                    <a:pt x="133" y="736"/>
                    <a:pt x="143" y="723"/>
                  </a:cubicBezTo>
                  <a:cubicBezTo>
                    <a:pt x="130" y="698"/>
                    <a:pt x="119" y="671"/>
                    <a:pt x="111" y="644"/>
                  </a:cubicBezTo>
                  <a:cubicBezTo>
                    <a:pt x="94" y="642"/>
                    <a:pt x="78" y="639"/>
                    <a:pt x="62" y="637"/>
                  </a:cubicBezTo>
                  <a:cubicBezTo>
                    <a:pt x="27" y="632"/>
                    <a:pt x="0" y="601"/>
                    <a:pt x="0" y="565"/>
                  </a:cubicBezTo>
                  <a:cubicBezTo>
                    <a:pt x="0" y="476"/>
                    <a:pt x="0" y="476"/>
                    <a:pt x="0" y="476"/>
                  </a:cubicBezTo>
                  <a:cubicBezTo>
                    <a:pt x="0" y="440"/>
                    <a:pt x="27" y="409"/>
                    <a:pt x="62" y="404"/>
                  </a:cubicBezTo>
                  <a:cubicBezTo>
                    <a:pt x="78" y="401"/>
                    <a:pt x="94" y="399"/>
                    <a:pt x="111" y="397"/>
                  </a:cubicBezTo>
                  <a:cubicBezTo>
                    <a:pt x="119" y="369"/>
                    <a:pt x="130" y="343"/>
                    <a:pt x="143" y="318"/>
                  </a:cubicBezTo>
                  <a:cubicBezTo>
                    <a:pt x="133" y="305"/>
                    <a:pt x="124" y="291"/>
                    <a:pt x="114" y="279"/>
                  </a:cubicBezTo>
                  <a:cubicBezTo>
                    <a:pt x="93" y="250"/>
                    <a:pt x="96" y="209"/>
                    <a:pt x="121" y="184"/>
                  </a:cubicBezTo>
                  <a:cubicBezTo>
                    <a:pt x="184" y="121"/>
                    <a:pt x="184" y="121"/>
                    <a:pt x="184" y="121"/>
                  </a:cubicBezTo>
                  <a:cubicBezTo>
                    <a:pt x="210" y="96"/>
                    <a:pt x="250" y="92"/>
                    <a:pt x="279" y="114"/>
                  </a:cubicBezTo>
                  <a:cubicBezTo>
                    <a:pt x="292" y="123"/>
                    <a:pt x="305" y="133"/>
                    <a:pt x="318" y="143"/>
                  </a:cubicBezTo>
                  <a:cubicBezTo>
                    <a:pt x="343" y="129"/>
                    <a:pt x="370" y="118"/>
                    <a:pt x="397" y="110"/>
                  </a:cubicBezTo>
                  <a:cubicBezTo>
                    <a:pt x="399" y="94"/>
                    <a:pt x="402" y="78"/>
                    <a:pt x="404" y="62"/>
                  </a:cubicBezTo>
                  <a:cubicBezTo>
                    <a:pt x="409" y="27"/>
                    <a:pt x="440" y="0"/>
                    <a:pt x="476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601" y="0"/>
                    <a:pt x="632" y="27"/>
                    <a:pt x="637" y="62"/>
                  </a:cubicBezTo>
                  <a:cubicBezTo>
                    <a:pt x="640" y="78"/>
                    <a:pt x="642" y="94"/>
                    <a:pt x="644" y="110"/>
                  </a:cubicBezTo>
                  <a:cubicBezTo>
                    <a:pt x="672" y="118"/>
                    <a:pt x="698" y="129"/>
                    <a:pt x="723" y="143"/>
                  </a:cubicBezTo>
                  <a:cubicBezTo>
                    <a:pt x="736" y="133"/>
                    <a:pt x="750" y="123"/>
                    <a:pt x="762" y="114"/>
                  </a:cubicBezTo>
                  <a:cubicBezTo>
                    <a:pt x="791" y="92"/>
                    <a:pt x="832" y="96"/>
                    <a:pt x="857" y="121"/>
                  </a:cubicBezTo>
                  <a:cubicBezTo>
                    <a:pt x="920" y="184"/>
                    <a:pt x="920" y="184"/>
                    <a:pt x="920" y="184"/>
                  </a:cubicBezTo>
                  <a:cubicBezTo>
                    <a:pt x="945" y="209"/>
                    <a:pt x="949" y="250"/>
                    <a:pt x="927" y="278"/>
                  </a:cubicBezTo>
                  <a:cubicBezTo>
                    <a:pt x="918" y="291"/>
                    <a:pt x="908" y="305"/>
                    <a:pt x="898" y="318"/>
                  </a:cubicBezTo>
                  <a:cubicBezTo>
                    <a:pt x="912" y="343"/>
                    <a:pt x="923" y="369"/>
                    <a:pt x="931" y="397"/>
                  </a:cubicBezTo>
                  <a:cubicBezTo>
                    <a:pt x="947" y="399"/>
                    <a:pt x="963" y="401"/>
                    <a:pt x="979" y="404"/>
                  </a:cubicBezTo>
                  <a:cubicBezTo>
                    <a:pt x="1014" y="409"/>
                    <a:pt x="1041" y="440"/>
                    <a:pt x="1041" y="476"/>
                  </a:cubicBezTo>
                  <a:cubicBezTo>
                    <a:pt x="1041" y="565"/>
                    <a:pt x="1041" y="565"/>
                    <a:pt x="1041" y="565"/>
                  </a:cubicBezTo>
                  <a:cubicBezTo>
                    <a:pt x="1041" y="601"/>
                    <a:pt x="1014" y="632"/>
                    <a:pt x="979" y="637"/>
                  </a:cubicBezTo>
                  <a:cubicBezTo>
                    <a:pt x="963" y="639"/>
                    <a:pt x="947" y="642"/>
                    <a:pt x="931" y="644"/>
                  </a:cubicBezTo>
                  <a:cubicBezTo>
                    <a:pt x="923" y="671"/>
                    <a:pt x="911" y="698"/>
                    <a:pt x="898" y="723"/>
                  </a:cubicBezTo>
                  <a:cubicBezTo>
                    <a:pt x="908" y="736"/>
                    <a:pt x="918" y="749"/>
                    <a:pt x="927" y="762"/>
                  </a:cubicBezTo>
                  <a:cubicBezTo>
                    <a:pt x="949" y="791"/>
                    <a:pt x="945" y="831"/>
                    <a:pt x="920" y="857"/>
                  </a:cubicBezTo>
                  <a:cubicBezTo>
                    <a:pt x="857" y="920"/>
                    <a:pt x="857" y="920"/>
                    <a:pt x="857" y="920"/>
                  </a:cubicBezTo>
                  <a:cubicBezTo>
                    <a:pt x="832" y="945"/>
                    <a:pt x="791" y="948"/>
                    <a:pt x="762" y="927"/>
                  </a:cubicBezTo>
                  <a:cubicBezTo>
                    <a:pt x="750" y="917"/>
                    <a:pt x="736" y="907"/>
                    <a:pt x="723" y="898"/>
                  </a:cubicBezTo>
                  <a:cubicBezTo>
                    <a:pt x="698" y="911"/>
                    <a:pt x="672" y="922"/>
                    <a:pt x="644" y="930"/>
                  </a:cubicBezTo>
                  <a:cubicBezTo>
                    <a:pt x="642" y="947"/>
                    <a:pt x="640" y="963"/>
                    <a:pt x="637" y="979"/>
                  </a:cubicBezTo>
                  <a:cubicBezTo>
                    <a:pt x="632" y="1014"/>
                    <a:pt x="601" y="1041"/>
                    <a:pt x="565" y="1041"/>
                  </a:cubicBezTo>
                  <a:close/>
                  <a:moveTo>
                    <a:pt x="488" y="954"/>
                  </a:moveTo>
                  <a:cubicBezTo>
                    <a:pt x="553" y="954"/>
                    <a:pt x="553" y="954"/>
                    <a:pt x="553" y="954"/>
                  </a:cubicBezTo>
                  <a:cubicBezTo>
                    <a:pt x="555" y="939"/>
                    <a:pt x="557" y="924"/>
                    <a:pt x="559" y="910"/>
                  </a:cubicBezTo>
                  <a:cubicBezTo>
                    <a:pt x="563" y="881"/>
                    <a:pt x="583" y="857"/>
                    <a:pt x="612" y="849"/>
                  </a:cubicBezTo>
                  <a:cubicBezTo>
                    <a:pt x="639" y="842"/>
                    <a:pt x="665" y="831"/>
                    <a:pt x="689" y="817"/>
                  </a:cubicBezTo>
                  <a:cubicBezTo>
                    <a:pt x="714" y="803"/>
                    <a:pt x="746" y="805"/>
                    <a:pt x="769" y="823"/>
                  </a:cubicBezTo>
                  <a:cubicBezTo>
                    <a:pt x="781" y="832"/>
                    <a:pt x="793" y="841"/>
                    <a:pt x="804" y="849"/>
                  </a:cubicBezTo>
                  <a:cubicBezTo>
                    <a:pt x="850" y="804"/>
                    <a:pt x="850" y="804"/>
                    <a:pt x="850" y="804"/>
                  </a:cubicBezTo>
                  <a:cubicBezTo>
                    <a:pt x="841" y="792"/>
                    <a:pt x="832" y="780"/>
                    <a:pt x="823" y="769"/>
                  </a:cubicBezTo>
                  <a:cubicBezTo>
                    <a:pt x="805" y="745"/>
                    <a:pt x="803" y="714"/>
                    <a:pt x="817" y="688"/>
                  </a:cubicBezTo>
                  <a:cubicBezTo>
                    <a:pt x="831" y="664"/>
                    <a:pt x="842" y="638"/>
                    <a:pt x="850" y="611"/>
                  </a:cubicBezTo>
                  <a:cubicBezTo>
                    <a:pt x="857" y="583"/>
                    <a:pt x="881" y="562"/>
                    <a:pt x="910" y="559"/>
                  </a:cubicBezTo>
                  <a:cubicBezTo>
                    <a:pt x="925" y="557"/>
                    <a:pt x="940" y="555"/>
                    <a:pt x="954" y="553"/>
                  </a:cubicBezTo>
                  <a:cubicBezTo>
                    <a:pt x="954" y="488"/>
                    <a:pt x="954" y="488"/>
                    <a:pt x="954" y="488"/>
                  </a:cubicBezTo>
                  <a:cubicBezTo>
                    <a:pt x="940" y="486"/>
                    <a:pt x="925" y="484"/>
                    <a:pt x="910" y="482"/>
                  </a:cubicBezTo>
                  <a:cubicBezTo>
                    <a:pt x="881" y="478"/>
                    <a:pt x="857" y="458"/>
                    <a:pt x="850" y="429"/>
                  </a:cubicBezTo>
                  <a:cubicBezTo>
                    <a:pt x="842" y="402"/>
                    <a:pt x="831" y="376"/>
                    <a:pt x="817" y="352"/>
                  </a:cubicBezTo>
                  <a:cubicBezTo>
                    <a:pt x="803" y="327"/>
                    <a:pt x="805" y="295"/>
                    <a:pt x="823" y="272"/>
                  </a:cubicBezTo>
                  <a:cubicBezTo>
                    <a:pt x="832" y="260"/>
                    <a:pt x="841" y="248"/>
                    <a:pt x="850" y="237"/>
                  </a:cubicBezTo>
                  <a:cubicBezTo>
                    <a:pt x="804" y="191"/>
                    <a:pt x="804" y="191"/>
                    <a:pt x="804" y="191"/>
                  </a:cubicBezTo>
                  <a:cubicBezTo>
                    <a:pt x="793" y="200"/>
                    <a:pt x="781" y="209"/>
                    <a:pt x="769" y="218"/>
                  </a:cubicBezTo>
                  <a:cubicBezTo>
                    <a:pt x="746" y="236"/>
                    <a:pt x="714" y="238"/>
                    <a:pt x="689" y="224"/>
                  </a:cubicBezTo>
                  <a:cubicBezTo>
                    <a:pt x="665" y="210"/>
                    <a:pt x="639" y="199"/>
                    <a:pt x="612" y="191"/>
                  </a:cubicBezTo>
                  <a:cubicBezTo>
                    <a:pt x="583" y="184"/>
                    <a:pt x="563" y="160"/>
                    <a:pt x="559" y="131"/>
                  </a:cubicBezTo>
                  <a:cubicBezTo>
                    <a:pt x="557" y="116"/>
                    <a:pt x="555" y="101"/>
                    <a:pt x="553" y="87"/>
                  </a:cubicBezTo>
                  <a:cubicBezTo>
                    <a:pt x="488" y="87"/>
                    <a:pt x="488" y="87"/>
                    <a:pt x="488" y="87"/>
                  </a:cubicBezTo>
                  <a:cubicBezTo>
                    <a:pt x="486" y="101"/>
                    <a:pt x="484" y="116"/>
                    <a:pt x="482" y="131"/>
                  </a:cubicBezTo>
                  <a:cubicBezTo>
                    <a:pt x="479" y="160"/>
                    <a:pt x="458" y="184"/>
                    <a:pt x="430" y="191"/>
                  </a:cubicBezTo>
                  <a:cubicBezTo>
                    <a:pt x="403" y="199"/>
                    <a:pt x="377" y="210"/>
                    <a:pt x="353" y="224"/>
                  </a:cubicBezTo>
                  <a:cubicBezTo>
                    <a:pt x="327" y="238"/>
                    <a:pt x="296" y="236"/>
                    <a:pt x="272" y="218"/>
                  </a:cubicBezTo>
                  <a:cubicBezTo>
                    <a:pt x="261" y="209"/>
                    <a:pt x="249" y="200"/>
                    <a:pt x="237" y="191"/>
                  </a:cubicBezTo>
                  <a:cubicBezTo>
                    <a:pt x="192" y="237"/>
                    <a:pt x="192" y="237"/>
                    <a:pt x="192" y="237"/>
                  </a:cubicBezTo>
                  <a:cubicBezTo>
                    <a:pt x="200" y="248"/>
                    <a:pt x="209" y="260"/>
                    <a:pt x="218" y="272"/>
                  </a:cubicBezTo>
                  <a:cubicBezTo>
                    <a:pt x="236" y="295"/>
                    <a:pt x="238" y="327"/>
                    <a:pt x="224" y="352"/>
                  </a:cubicBezTo>
                  <a:cubicBezTo>
                    <a:pt x="210" y="376"/>
                    <a:pt x="199" y="402"/>
                    <a:pt x="192" y="429"/>
                  </a:cubicBezTo>
                  <a:cubicBezTo>
                    <a:pt x="184" y="458"/>
                    <a:pt x="160" y="478"/>
                    <a:pt x="131" y="482"/>
                  </a:cubicBezTo>
                  <a:cubicBezTo>
                    <a:pt x="117" y="484"/>
                    <a:pt x="102" y="486"/>
                    <a:pt x="87" y="488"/>
                  </a:cubicBezTo>
                  <a:cubicBezTo>
                    <a:pt x="87" y="553"/>
                    <a:pt x="87" y="553"/>
                    <a:pt x="87" y="553"/>
                  </a:cubicBezTo>
                  <a:cubicBezTo>
                    <a:pt x="102" y="555"/>
                    <a:pt x="117" y="557"/>
                    <a:pt x="131" y="559"/>
                  </a:cubicBezTo>
                  <a:cubicBezTo>
                    <a:pt x="160" y="562"/>
                    <a:pt x="184" y="583"/>
                    <a:pt x="192" y="611"/>
                  </a:cubicBezTo>
                  <a:cubicBezTo>
                    <a:pt x="199" y="638"/>
                    <a:pt x="210" y="664"/>
                    <a:pt x="224" y="688"/>
                  </a:cubicBezTo>
                  <a:cubicBezTo>
                    <a:pt x="238" y="714"/>
                    <a:pt x="236" y="745"/>
                    <a:pt x="218" y="769"/>
                  </a:cubicBezTo>
                  <a:cubicBezTo>
                    <a:pt x="209" y="780"/>
                    <a:pt x="200" y="792"/>
                    <a:pt x="192" y="804"/>
                  </a:cubicBezTo>
                  <a:cubicBezTo>
                    <a:pt x="237" y="849"/>
                    <a:pt x="237" y="849"/>
                    <a:pt x="237" y="849"/>
                  </a:cubicBezTo>
                  <a:cubicBezTo>
                    <a:pt x="249" y="841"/>
                    <a:pt x="261" y="832"/>
                    <a:pt x="272" y="823"/>
                  </a:cubicBezTo>
                  <a:cubicBezTo>
                    <a:pt x="296" y="805"/>
                    <a:pt x="327" y="803"/>
                    <a:pt x="353" y="817"/>
                  </a:cubicBezTo>
                  <a:cubicBezTo>
                    <a:pt x="377" y="831"/>
                    <a:pt x="403" y="842"/>
                    <a:pt x="430" y="849"/>
                  </a:cubicBezTo>
                  <a:cubicBezTo>
                    <a:pt x="458" y="857"/>
                    <a:pt x="479" y="881"/>
                    <a:pt x="482" y="910"/>
                  </a:cubicBezTo>
                  <a:cubicBezTo>
                    <a:pt x="484" y="924"/>
                    <a:pt x="486" y="939"/>
                    <a:pt x="488" y="9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1">
              <a:extLst>
                <a:ext uri="{FF2B5EF4-FFF2-40B4-BE49-F238E27FC236}">
                  <a16:creationId xmlns:a16="http://schemas.microsoft.com/office/drawing/2014/main" id="{DA2AEFDA-876D-4E6D-B1E1-B78F4743F3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00875" y="9717088"/>
              <a:ext cx="1179512" cy="1179513"/>
            </a:xfrm>
            <a:custGeom>
              <a:avLst/>
              <a:gdLst>
                <a:gd name="T0" fmla="*/ 186 w 371"/>
                <a:gd name="T1" fmla="*/ 371 h 371"/>
                <a:gd name="T2" fmla="*/ 0 w 371"/>
                <a:gd name="T3" fmla="*/ 185 h 371"/>
                <a:gd name="T4" fmla="*/ 186 w 371"/>
                <a:gd name="T5" fmla="*/ 0 h 371"/>
                <a:gd name="T6" fmla="*/ 371 w 371"/>
                <a:gd name="T7" fmla="*/ 185 h 371"/>
                <a:gd name="T8" fmla="*/ 186 w 371"/>
                <a:gd name="T9" fmla="*/ 371 h 371"/>
                <a:gd name="T10" fmla="*/ 186 w 371"/>
                <a:gd name="T11" fmla="*/ 82 h 371"/>
                <a:gd name="T12" fmla="*/ 83 w 371"/>
                <a:gd name="T13" fmla="*/ 185 h 371"/>
                <a:gd name="T14" fmla="*/ 186 w 371"/>
                <a:gd name="T15" fmla="*/ 288 h 371"/>
                <a:gd name="T16" fmla="*/ 289 w 371"/>
                <a:gd name="T17" fmla="*/ 185 h 371"/>
                <a:gd name="T18" fmla="*/ 186 w 371"/>
                <a:gd name="T19" fmla="*/ 8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371">
                  <a:moveTo>
                    <a:pt x="186" y="371"/>
                  </a:moveTo>
                  <a:cubicBezTo>
                    <a:pt x="83" y="371"/>
                    <a:pt x="0" y="288"/>
                    <a:pt x="0" y="185"/>
                  </a:cubicBezTo>
                  <a:cubicBezTo>
                    <a:pt x="0" y="83"/>
                    <a:pt x="83" y="0"/>
                    <a:pt x="186" y="0"/>
                  </a:cubicBezTo>
                  <a:cubicBezTo>
                    <a:pt x="288" y="0"/>
                    <a:pt x="371" y="83"/>
                    <a:pt x="371" y="185"/>
                  </a:cubicBezTo>
                  <a:cubicBezTo>
                    <a:pt x="371" y="288"/>
                    <a:pt x="288" y="371"/>
                    <a:pt x="186" y="371"/>
                  </a:cubicBezTo>
                  <a:close/>
                  <a:moveTo>
                    <a:pt x="186" y="82"/>
                  </a:moveTo>
                  <a:cubicBezTo>
                    <a:pt x="129" y="82"/>
                    <a:pt x="83" y="128"/>
                    <a:pt x="83" y="185"/>
                  </a:cubicBezTo>
                  <a:cubicBezTo>
                    <a:pt x="83" y="242"/>
                    <a:pt x="129" y="288"/>
                    <a:pt x="186" y="288"/>
                  </a:cubicBezTo>
                  <a:cubicBezTo>
                    <a:pt x="243" y="288"/>
                    <a:pt x="289" y="242"/>
                    <a:pt x="289" y="185"/>
                  </a:cubicBezTo>
                  <a:cubicBezTo>
                    <a:pt x="289" y="128"/>
                    <a:pt x="243" y="82"/>
                    <a:pt x="186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cxnSp>
        <p:nvCxnSpPr>
          <p:cNvPr id="10" name="Straight Connector 37">
            <a:extLst>
              <a:ext uri="{FF2B5EF4-FFF2-40B4-BE49-F238E27FC236}">
                <a16:creationId xmlns:a16="http://schemas.microsoft.com/office/drawing/2014/main" id="{8D954BC9-5D49-4858-82F8-115E63B4E63B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813553" y="2849"/>
            <a:ext cx="4550" cy="293391"/>
          </a:xfrm>
          <a:prstGeom prst="line">
            <a:avLst/>
          </a:prstGeom>
          <a:ln w="38100">
            <a:solidFill>
              <a:srgbClr val="FFD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073DCB59-FD36-419D-AC8E-9333CC8FEBB8}"/>
              </a:ext>
            </a:extLst>
          </p:cNvPr>
          <p:cNvCxnSpPr>
            <a:cxnSpLocks/>
          </p:cNvCxnSpPr>
          <p:nvPr/>
        </p:nvCxnSpPr>
        <p:spPr>
          <a:xfrm>
            <a:off x="1491272" y="1320284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699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595777" y="246649"/>
            <a:ext cx="80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005D5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BANDI ON LINE – SECONDA SCELTA AZIONE – PASSO 1 DI 2</a:t>
            </a:r>
            <a:endParaRPr lang="en-GB" sz="2000" b="1" dirty="0">
              <a:solidFill>
                <a:srgbClr val="005D5D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63" name="Straight Connector 14">
            <a:extLst>
              <a:ext uri="{FF2B5EF4-FFF2-40B4-BE49-F238E27FC236}">
                <a16:creationId xmlns:a16="http://schemas.microsoft.com/office/drawing/2014/main" id="{E28B96A6-CF30-4AA6-AEC2-A609471E1CA3}"/>
              </a:ext>
            </a:extLst>
          </p:cNvPr>
          <p:cNvCxnSpPr>
            <a:cxnSpLocks/>
          </p:cNvCxnSpPr>
          <p:nvPr/>
        </p:nvCxnSpPr>
        <p:spPr>
          <a:xfrm>
            <a:off x="718273" y="954535"/>
            <a:ext cx="7145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A3759168-0928-46BB-BE40-CAE904A74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97" y="1142433"/>
            <a:ext cx="5552244" cy="519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9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595777" y="246649"/>
            <a:ext cx="8086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005D5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BANDI ON LINE – CONFERMA/MODIFICA BUDGET FINALE - PASSO 1 DI 2 </a:t>
            </a:r>
            <a:endParaRPr lang="en-GB" sz="2000" b="1" dirty="0">
              <a:solidFill>
                <a:srgbClr val="005D5D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63" name="Straight Connector 14">
            <a:extLst>
              <a:ext uri="{FF2B5EF4-FFF2-40B4-BE49-F238E27FC236}">
                <a16:creationId xmlns:a16="http://schemas.microsoft.com/office/drawing/2014/main" id="{E28B96A6-CF30-4AA6-AEC2-A609471E1CA3}"/>
              </a:ext>
            </a:extLst>
          </p:cNvPr>
          <p:cNvCxnSpPr>
            <a:cxnSpLocks/>
          </p:cNvCxnSpPr>
          <p:nvPr/>
        </p:nvCxnSpPr>
        <p:spPr>
          <a:xfrm>
            <a:off x="718273" y="1029951"/>
            <a:ext cx="7145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ccia a sinistra 63">
            <a:extLst>
              <a:ext uri="{FF2B5EF4-FFF2-40B4-BE49-F238E27FC236}">
                <a16:creationId xmlns:a16="http://schemas.microsoft.com/office/drawing/2014/main" id="{4B124406-E4E7-447C-B450-F0D1A94CFD22}"/>
              </a:ext>
            </a:extLst>
          </p:cNvPr>
          <p:cNvSpPr/>
          <p:nvPr/>
        </p:nvSpPr>
        <p:spPr>
          <a:xfrm>
            <a:off x="5312271" y="3292227"/>
            <a:ext cx="429241" cy="2499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6C93124-77A5-4DA6-8933-36F1C51989F4}"/>
              </a:ext>
            </a:extLst>
          </p:cNvPr>
          <p:cNvSpPr txBox="1"/>
          <p:nvPr/>
        </p:nvSpPr>
        <p:spPr>
          <a:xfrm>
            <a:off x="5854046" y="1130803"/>
            <a:ext cx="2987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Helvetica" panose="020B0604020202030204" pitchFamily="34" charset="0"/>
              </a:rPr>
              <a:t>COSA TROVATE</a:t>
            </a:r>
            <a:r>
              <a:rPr lang="it-IT" sz="1600" dirty="0">
                <a:latin typeface="Helvetica" panose="020B0604020202030204" pitchFamily="34" charset="0"/>
              </a:rPr>
              <a:t>:</a:t>
            </a:r>
          </a:p>
          <a:p>
            <a:endParaRPr lang="it-IT" sz="1600" dirty="0">
              <a:latin typeface="Helvetica" panose="020B0604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DATI PROGETTO;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PIANO DEI CONTI APPROVATO IN FASE DI ADESIONE;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PIANO DEI CONTI AGGIORNATO ALL’ULTIMA MODIFICA APPROVATA;</a:t>
            </a:r>
          </a:p>
          <a:p>
            <a:pPr marL="285750" indent="-285750">
              <a:buFontTx/>
              <a:buChar char="-"/>
            </a:pPr>
            <a:endParaRPr lang="it-IT" sz="1600" dirty="0">
              <a:latin typeface="Helvetica" panose="020B0604020202030204" pitchFamily="34" charset="0"/>
            </a:endParaRPr>
          </a:p>
          <a:p>
            <a:r>
              <a:rPr lang="it-IT" sz="1600" b="1" dirty="0">
                <a:latin typeface="Helvetica" panose="020B0604020202030204" pitchFamily="34" charset="0"/>
              </a:rPr>
              <a:t>COSA E’ NECESSARIO FARE</a:t>
            </a:r>
            <a:r>
              <a:rPr lang="it-IT" sz="1600" dirty="0">
                <a:latin typeface="Helvetica" panose="020B0604020202030204" pitchFamily="34" charset="0"/>
              </a:rPr>
              <a:t>:</a:t>
            </a:r>
          </a:p>
          <a:p>
            <a:endParaRPr lang="it-IT" sz="1600" dirty="0">
              <a:latin typeface="Helvetica" panose="020B0604020202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INSERIRE O CONFERMARE IL BUDGET AI FINI DELLA RENDICONTAZIONE FINALE;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SCARICARE E RICARICARE I DOCUMENTI</a:t>
            </a:r>
            <a:endParaRPr lang="it-IT" sz="1600" dirty="0">
              <a:highlight>
                <a:srgbClr val="FFFF00"/>
              </a:highlight>
              <a:latin typeface="Helvetica" panose="020B0604020202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EDD5AAF-7DC5-4D80-B81C-96721C17F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50" y="1263193"/>
            <a:ext cx="4867221" cy="520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97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595777" y="246649"/>
            <a:ext cx="8086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005D5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BANDI ON LINE – CONFERMA/MODIFICA BUDGET FINALE - PASSO 2 DI 2</a:t>
            </a:r>
            <a:endParaRPr lang="en-GB" sz="2000" b="1" dirty="0">
              <a:solidFill>
                <a:srgbClr val="005D5D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63" name="Straight Connector 14">
            <a:extLst>
              <a:ext uri="{FF2B5EF4-FFF2-40B4-BE49-F238E27FC236}">
                <a16:creationId xmlns:a16="http://schemas.microsoft.com/office/drawing/2014/main" id="{E28B96A6-CF30-4AA6-AEC2-A609471E1CA3}"/>
              </a:ext>
            </a:extLst>
          </p:cNvPr>
          <p:cNvCxnSpPr>
            <a:cxnSpLocks/>
          </p:cNvCxnSpPr>
          <p:nvPr/>
        </p:nvCxnSpPr>
        <p:spPr>
          <a:xfrm>
            <a:off x="718273" y="954535"/>
            <a:ext cx="7145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ccia a sinistra 63">
            <a:extLst>
              <a:ext uri="{FF2B5EF4-FFF2-40B4-BE49-F238E27FC236}">
                <a16:creationId xmlns:a16="http://schemas.microsoft.com/office/drawing/2014/main" id="{4B124406-E4E7-447C-B450-F0D1A94CFD22}"/>
              </a:ext>
            </a:extLst>
          </p:cNvPr>
          <p:cNvSpPr/>
          <p:nvPr/>
        </p:nvSpPr>
        <p:spPr>
          <a:xfrm>
            <a:off x="5255709" y="3292227"/>
            <a:ext cx="429241" cy="24997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6C93124-77A5-4DA6-8933-36F1C51989F4}"/>
              </a:ext>
            </a:extLst>
          </p:cNvPr>
          <p:cNvSpPr txBox="1"/>
          <p:nvPr/>
        </p:nvSpPr>
        <p:spPr>
          <a:xfrm>
            <a:off x="5854046" y="1074771"/>
            <a:ext cx="2987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latin typeface="Helvetica" panose="020B0604020202030204" pitchFamily="34" charset="0"/>
              </a:rPr>
              <a:t>DOCUMENTI DA SCARICARE E RICARICARE:</a:t>
            </a:r>
          </a:p>
          <a:p>
            <a:endParaRPr lang="it-IT" sz="1600" dirty="0">
              <a:latin typeface="Helvetica" panose="020B0604020202030204" pitchFamily="34" charset="0"/>
            </a:endParaRPr>
          </a:p>
          <a:p>
            <a:pPr marL="171450" indent="-1714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DETTAGLIO RIMODULAZIONE (</a:t>
            </a:r>
            <a:r>
              <a:rPr lang="it-IT" sz="1600" kern="50" dirty="0">
                <a:latin typeface="Helvetica" panose="020B0604020202030204" pitchFamily="34" charset="0"/>
              </a:rPr>
              <a:t>SIA IN FORMATO EXCEL CHE FIRMATO DIGITALMENTE)</a:t>
            </a:r>
            <a:r>
              <a:rPr lang="it-IT" sz="1600" dirty="0">
                <a:latin typeface="Helvetica" panose="020B0604020202030204" pitchFamily="34" charset="0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COMUNICAZIONE UTILIZZO RISORSE </a:t>
            </a:r>
            <a:r>
              <a:rPr lang="it-IT" sz="1600" u="sng" dirty="0">
                <a:latin typeface="Helvetica" panose="020B0604020202030204" pitchFamily="34" charset="0"/>
              </a:rPr>
              <a:t>SOLO NEL CASO IL RICHIEDENTE DICHIARI DI NON UTILIZZARE TUTTE IL CONTRIBUTO ASSEGNATO</a:t>
            </a:r>
            <a:r>
              <a:rPr lang="it-IT" sz="1600" dirty="0">
                <a:latin typeface="Helvetica" panose="020B0604020202030204" pitchFamily="34" charset="0"/>
              </a:rPr>
              <a:t>; </a:t>
            </a:r>
          </a:p>
          <a:p>
            <a:pPr marL="171450" indent="-171450">
              <a:buFontTx/>
              <a:buChar char="-"/>
            </a:pPr>
            <a:r>
              <a:rPr lang="it-IT" sz="1600" dirty="0">
                <a:latin typeface="Helvetica" panose="020B0604020202030204" pitchFamily="34" charset="0"/>
              </a:rPr>
              <a:t>INCARICO SOTTOSCRIZIONE DIGITALE PER LA PRESENTAZIONE DELLA CONFERMA BUDGET FINALE</a:t>
            </a:r>
          </a:p>
          <a:p>
            <a:pPr marL="285750" indent="-285750">
              <a:buFontTx/>
              <a:buChar char="-"/>
            </a:pPr>
            <a:endParaRPr lang="it-IT" sz="1600" dirty="0">
              <a:highlight>
                <a:srgbClr val="FFFF00"/>
              </a:highlight>
              <a:latin typeface="Helvetica" panose="020B060402020203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CC64522-AF57-4EBC-A530-D1BD2AC35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30" y="954535"/>
            <a:ext cx="4238896" cy="553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70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0BD8022-7C49-470B-9483-21E5F63480D9}"/>
              </a:ext>
            </a:extLst>
          </p:cNvPr>
          <p:cNvSpPr txBox="1"/>
          <p:nvPr/>
        </p:nvSpPr>
        <p:spPr>
          <a:xfrm>
            <a:off x="595777" y="246649"/>
            <a:ext cx="8086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srgbClr val="005D5D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BANDI ON LINE – CONFERMA/MODIFICA BUDGET FINALE</a:t>
            </a:r>
            <a:endParaRPr lang="en-GB" sz="2000" b="1" dirty="0">
              <a:solidFill>
                <a:srgbClr val="005D5D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cxnSp>
        <p:nvCxnSpPr>
          <p:cNvPr id="63" name="Straight Connector 14">
            <a:extLst>
              <a:ext uri="{FF2B5EF4-FFF2-40B4-BE49-F238E27FC236}">
                <a16:creationId xmlns:a16="http://schemas.microsoft.com/office/drawing/2014/main" id="{E28B96A6-CF30-4AA6-AEC2-A609471E1CA3}"/>
              </a:ext>
            </a:extLst>
          </p:cNvPr>
          <p:cNvCxnSpPr>
            <a:cxnSpLocks/>
          </p:cNvCxnSpPr>
          <p:nvPr/>
        </p:nvCxnSpPr>
        <p:spPr>
          <a:xfrm>
            <a:off x="718273" y="954535"/>
            <a:ext cx="71455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B6C93124-77A5-4DA6-8933-36F1C51989F4}"/>
              </a:ext>
            </a:extLst>
          </p:cNvPr>
          <p:cNvSpPr txBox="1"/>
          <p:nvPr/>
        </p:nvSpPr>
        <p:spPr>
          <a:xfrm>
            <a:off x="838985" y="1262312"/>
            <a:ext cx="75885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Helvetica" panose="020B0604020202030204" pitchFamily="34" charset="0"/>
              </a:rPr>
              <a:t>AL TERMINE DELLA COMPILAZIONE E DELL’INSERIMENTO DEI DOCUMENTI POTRETE PRENDERE VISIONE DELLA RICHIESTA CONFERMA BUGDET GENERATA DAL SISTEMA:</a:t>
            </a:r>
          </a:p>
          <a:p>
            <a:endParaRPr lang="it-IT" sz="2400" dirty="0">
              <a:latin typeface="Helvetica" panose="020B0604020202030204" pitchFamily="34" charset="0"/>
            </a:endParaRPr>
          </a:p>
          <a:p>
            <a:r>
              <a:rPr lang="it-IT" sz="2400" dirty="0">
                <a:latin typeface="Helvetica" panose="020B0604020202030204" pitchFamily="34" charset="0"/>
                <a:hlinkClick r:id="rId2" action="ppaction://hlinkfile"/>
              </a:rPr>
              <a:t>..\..\12. GESTIONE BANDO ON LINE\CONFERMA_MODIFICA BGT E REND FINALE\Id33467 Richiesta conferma budget generata dal sistema.pdf</a:t>
            </a:r>
            <a:endParaRPr lang="it-IT" sz="2400" dirty="0">
              <a:latin typeface="Helvetica" panose="020B0604020202030204" pitchFamily="34" charset="0"/>
            </a:endParaRPr>
          </a:p>
          <a:p>
            <a:pPr marL="285750" indent="-285750">
              <a:buFontTx/>
              <a:buChar char="-"/>
            </a:pPr>
            <a:endParaRPr lang="it-IT" sz="2400" dirty="0">
              <a:highlight>
                <a:srgbClr val="FFFF00"/>
              </a:highlight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78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8FE83B-7FF9-491A-999D-B84C10986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62064"/>
            <a:ext cx="7939726" cy="753080"/>
          </a:xfrm>
        </p:spPr>
        <p:txBody>
          <a:bodyPr>
            <a:noAutofit/>
          </a:bodyPr>
          <a:lstStyle/>
          <a:p>
            <a:r>
              <a:rPr lang="it-IT" sz="2400" dirty="0">
                <a:latin typeface="Helvetica" panose="020B0604020202030204" pitchFamily="34" charset="0"/>
              </a:rPr>
              <a:t>DETTAGLIO RIMODULAZIONE - ESEMPIO MODIFICA DI BUDGET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B791E8E-14F7-41C6-B995-0E5B29BF2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67" y="1415144"/>
            <a:ext cx="7772400" cy="5140402"/>
          </a:xfrm>
        </p:spPr>
        <p:txBody>
          <a:bodyPr/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it-IT" sz="2000" kern="50" dirty="0">
                <a:latin typeface="Helvetica" panose="020B0604020202030204" pitchFamily="34" charset="0"/>
              </a:rPr>
              <a:t>Se per esempio si vuole ridurre la voce di Personale A strutturato a favore della voce Personale B prestazione: </a:t>
            </a: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it-IT" sz="2000" kern="50" dirty="0">
                <a:latin typeface="Helvetica" panose="020B0604020202030204" pitchFamily="34" charset="0"/>
              </a:rPr>
              <a:t>nella riga della voce A di Personale strutturato BIANCHI si apportano le modifiche in rosso e nel campo note si inserisce l’indicazione “Spostamento €………… alla voce Personale B prestazione Rossi”;</a:t>
            </a:r>
          </a:p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it-IT" sz="2000" kern="50" dirty="0">
                <a:latin typeface="Helvetica" panose="020B0604020202030204" pitchFamily="34" charset="0"/>
              </a:rPr>
              <a:t>nella riga della voce Personale B prestazione Rossi si apporta la modifica in rosso indicando nelle note “Incremento risorse da voce Personale A strutturato Bianchi”.</a:t>
            </a:r>
          </a:p>
          <a:p>
            <a:pPr lvl="0" algn="just">
              <a:lnSpc>
                <a:spcPct val="120000"/>
              </a:lnSpc>
              <a:spcAft>
                <a:spcPts val="1000"/>
              </a:spcAft>
            </a:pPr>
            <a:endParaRPr lang="it-IT" sz="2000" kern="50" dirty="0">
              <a:highlight>
                <a:srgbClr val="FFFF00"/>
              </a:highlight>
              <a:latin typeface="Helvetica" panose="020B0604020202030204" pitchFamily="34" charset="0"/>
            </a:endParaRPr>
          </a:p>
          <a:p>
            <a:endParaRPr lang="it-IT" sz="2000" dirty="0"/>
          </a:p>
          <a:p>
            <a:endParaRPr lang="it-IT" sz="2000" dirty="0"/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A046A432-8740-4BF8-9AD9-FBFD1DBB25D8}"/>
              </a:ext>
            </a:extLst>
          </p:cNvPr>
          <p:cNvCxnSpPr>
            <a:cxnSpLocks/>
          </p:cNvCxnSpPr>
          <p:nvPr/>
        </p:nvCxnSpPr>
        <p:spPr>
          <a:xfrm>
            <a:off x="778267" y="1415144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005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5FD5A8-2076-444A-AFB8-537831C76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ESEMPIO PRATICO MODIFICA DI BUDGET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A28C25-1874-436F-B0BC-B770AE441F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9A034939-1D49-43CA-9562-C3BF815AA5C5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561513"/>
          <a:ext cx="7181850" cy="4405652"/>
        </p:xfrm>
        <a:graphic>
          <a:graphicData uri="http://schemas.openxmlformats.org/drawingml/2006/table">
            <a:tbl>
              <a:tblPr/>
              <a:tblGrid>
                <a:gridCol w="621805">
                  <a:extLst>
                    <a:ext uri="{9D8B030D-6E8A-4147-A177-3AD203B41FA5}">
                      <a16:colId xmlns:a16="http://schemas.microsoft.com/office/drawing/2014/main" val="1088641708"/>
                    </a:ext>
                  </a:extLst>
                </a:gridCol>
                <a:gridCol w="483626">
                  <a:extLst>
                    <a:ext uri="{9D8B030D-6E8A-4147-A177-3AD203B41FA5}">
                      <a16:colId xmlns:a16="http://schemas.microsoft.com/office/drawing/2014/main" val="1943433918"/>
                    </a:ext>
                  </a:extLst>
                </a:gridCol>
                <a:gridCol w="1630512">
                  <a:extLst>
                    <a:ext uri="{9D8B030D-6E8A-4147-A177-3AD203B41FA5}">
                      <a16:colId xmlns:a16="http://schemas.microsoft.com/office/drawing/2014/main" val="2713856122"/>
                    </a:ext>
                  </a:extLst>
                </a:gridCol>
                <a:gridCol w="469808">
                  <a:extLst>
                    <a:ext uri="{9D8B030D-6E8A-4147-A177-3AD203B41FA5}">
                      <a16:colId xmlns:a16="http://schemas.microsoft.com/office/drawing/2014/main" val="3783780962"/>
                    </a:ext>
                  </a:extLst>
                </a:gridCol>
                <a:gridCol w="445627">
                  <a:extLst>
                    <a:ext uri="{9D8B030D-6E8A-4147-A177-3AD203B41FA5}">
                      <a16:colId xmlns:a16="http://schemas.microsoft.com/office/drawing/2014/main" val="3463145500"/>
                    </a:ext>
                  </a:extLst>
                </a:gridCol>
                <a:gridCol w="528535">
                  <a:extLst>
                    <a:ext uri="{9D8B030D-6E8A-4147-A177-3AD203B41FA5}">
                      <a16:colId xmlns:a16="http://schemas.microsoft.com/office/drawing/2014/main" val="3933610648"/>
                    </a:ext>
                  </a:extLst>
                </a:gridCol>
                <a:gridCol w="400719">
                  <a:extLst>
                    <a:ext uri="{9D8B030D-6E8A-4147-A177-3AD203B41FA5}">
                      <a16:colId xmlns:a16="http://schemas.microsoft.com/office/drawing/2014/main" val="355826701"/>
                    </a:ext>
                  </a:extLst>
                </a:gridCol>
                <a:gridCol w="911980">
                  <a:extLst>
                    <a:ext uri="{9D8B030D-6E8A-4147-A177-3AD203B41FA5}">
                      <a16:colId xmlns:a16="http://schemas.microsoft.com/office/drawing/2014/main" val="3313292154"/>
                    </a:ext>
                  </a:extLst>
                </a:gridCol>
                <a:gridCol w="1689238">
                  <a:extLst>
                    <a:ext uri="{9D8B030D-6E8A-4147-A177-3AD203B41FA5}">
                      <a16:colId xmlns:a16="http://schemas.microsoft.com/office/drawing/2014/main" val="2958793536"/>
                    </a:ext>
                  </a:extLst>
                </a:gridCol>
              </a:tblGrid>
              <a:tr h="2101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75450"/>
                  </a:ext>
                </a:extLst>
              </a:tr>
              <a:tr h="814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 (selezionare dal menù)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progetto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08654"/>
                  </a:ext>
                </a:extLst>
              </a:tr>
              <a:tr h="94273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Personale A strutturato BIANCHI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Spostamento €….....alla voce Personale B  prestazione ROSSI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111811"/>
                  </a:ext>
                </a:extLst>
              </a:tr>
              <a:tr h="205985">
                <a:tc>
                  <a:txBody>
                    <a:bodyPr/>
                    <a:lstStyle/>
                    <a:p>
                      <a:pPr algn="just" fontAlgn="ctr"/>
                      <a:endParaRPr lang="it-IT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9831137"/>
                  </a:ext>
                </a:extLst>
              </a:tr>
              <a:tr h="70884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16091"/>
                  </a:ext>
                </a:extLst>
              </a:tr>
              <a:tr h="81412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Voce di spesa (selezionare dal menù)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 progetto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1293"/>
                  </a:ext>
                </a:extLst>
              </a:tr>
              <a:tr h="709650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29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Personale B prestazione ROSSI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Incremento risorse da voce Personale A strutturato BIANCHI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4194292"/>
                  </a:ext>
                </a:extLst>
              </a:tr>
            </a:tbl>
          </a:graphicData>
        </a:graphic>
      </p:graphicFrame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3CD146D5-8538-4A0C-A376-B8C8E28B4803}"/>
              </a:ext>
            </a:extLst>
          </p:cNvPr>
          <p:cNvCxnSpPr>
            <a:cxnSpLocks/>
          </p:cNvCxnSpPr>
          <p:nvPr/>
        </p:nvCxnSpPr>
        <p:spPr>
          <a:xfrm>
            <a:off x="793687" y="1304313"/>
            <a:ext cx="4683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220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8924</TotalTime>
  <Words>2622</Words>
  <Application>Microsoft Office PowerPoint</Application>
  <PresentationFormat>Presentazione su schermo (4:3)</PresentationFormat>
  <Paragraphs>323</Paragraphs>
  <Slides>29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7" baseType="lpstr">
      <vt:lpstr>Arial</vt:lpstr>
      <vt:lpstr>Calibri</vt:lpstr>
      <vt:lpstr>DIN-Bold</vt:lpstr>
      <vt:lpstr>Helvetica</vt:lpstr>
      <vt:lpstr>Noto Sans</vt:lpstr>
      <vt:lpstr>Open Sans</vt:lpstr>
      <vt:lpstr>Wingdings</vt:lpstr>
      <vt:lpstr>Tema di Office</vt:lpstr>
      <vt:lpstr>La Lombardia è dei giovani 2020 Tavolo operativo 26 ottobre 2021</vt:lpstr>
      <vt:lpstr>Presentazione standard di PowerPoint</vt:lpstr>
      <vt:lpstr> CONFERMA/MODIFICA ULTIMO BUDGET   PASSAGGIO OBBLIGATORIO SU BANDI ON LINE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DETTAGLIO RIMODULAZIONE - ESEMPIO MODIFICA DI BUDGET</vt:lpstr>
      <vt:lpstr>ESEMPIO PRATICO MODIFICA DI BUDGET</vt:lpstr>
      <vt:lpstr>COMUNICAZIONE UTILIZZO RISORSE</vt:lpstr>
      <vt:lpstr>INTEGRAZIONE DOCUMENTALE</vt:lpstr>
      <vt:lpstr>RENDICONTAZIONE FINALE</vt:lpstr>
      <vt:lpstr>INTEGRAZIONE DOCUMENTALE</vt:lpstr>
      <vt:lpstr>CONTROLLI</vt:lpstr>
      <vt:lpstr>SPESE AMMISSIBILI</vt:lpstr>
      <vt:lpstr>SPESE NON AMMISSIBILI</vt:lpstr>
      <vt:lpstr>VOCI E MASSIMALI DI SPESA</vt:lpstr>
      <vt:lpstr>GIUSTIFICATIVI DI SPESA E DI PAGAMENTO </vt:lpstr>
      <vt:lpstr>ALCUNE PRECISAZIONI  </vt:lpstr>
      <vt:lpstr>Presentazione standard di PowerPoint</vt:lpstr>
      <vt:lpstr>MODALITA’ DI  PAGAMENTO </vt:lpstr>
      <vt:lpstr>MODALITA’ DI INSERIMENTO DEI GIUSTIFICATIVI </vt:lpstr>
      <vt:lpstr>FAQ</vt:lpstr>
      <vt:lpstr>A.1.PERSONALE STRUTTURATO</vt:lpstr>
      <vt:lpstr>A.2 PERSONALE NON STRUTTURATO</vt:lpstr>
      <vt:lpstr>B. PRESTAZIONI PROFESSIONALI DI TERZI</vt:lpstr>
      <vt:lpstr>C. SPESE DI VIAGGIO</vt:lpstr>
      <vt:lpstr>D. SPESE PER LA COMUNICAIZONE E PROMOZIONE</vt:lpstr>
      <vt:lpstr>E. MATERIALE DI CONSUMO E ALTRE SPESE CORRENTI E DI GESTIONE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Valentina Negri</cp:lastModifiedBy>
  <cp:revision>325</cp:revision>
  <cp:lastPrinted>2020-01-27T10:15:46Z</cp:lastPrinted>
  <dcterms:created xsi:type="dcterms:W3CDTF">2017-12-04T13:35:41Z</dcterms:created>
  <dcterms:modified xsi:type="dcterms:W3CDTF">2021-10-25T13:38:30Z</dcterms:modified>
</cp:coreProperties>
</file>